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298" r:id="rId2"/>
    <p:sldId id="323" r:id="rId3"/>
    <p:sldId id="256" r:id="rId4"/>
    <p:sldId id="274" r:id="rId5"/>
    <p:sldId id="299" r:id="rId6"/>
    <p:sldId id="275" r:id="rId7"/>
    <p:sldId id="276" r:id="rId8"/>
    <p:sldId id="277" r:id="rId9"/>
    <p:sldId id="278" r:id="rId10"/>
    <p:sldId id="258" r:id="rId11"/>
    <p:sldId id="294" r:id="rId12"/>
    <p:sldId id="257" r:id="rId13"/>
    <p:sldId id="292" r:id="rId14"/>
    <p:sldId id="293" r:id="rId15"/>
    <p:sldId id="290" r:id="rId16"/>
    <p:sldId id="279" r:id="rId17"/>
    <p:sldId id="300" r:id="rId18"/>
    <p:sldId id="296" r:id="rId19"/>
    <p:sldId id="306" r:id="rId20"/>
    <p:sldId id="303" r:id="rId21"/>
    <p:sldId id="266" r:id="rId22"/>
    <p:sldId id="304" r:id="rId23"/>
    <p:sldId id="309" r:id="rId24"/>
    <p:sldId id="330" r:id="rId25"/>
    <p:sldId id="302" r:id="rId26"/>
    <p:sldId id="281" r:id="rId27"/>
    <p:sldId id="317" r:id="rId28"/>
    <p:sldId id="318" r:id="rId29"/>
    <p:sldId id="319" r:id="rId30"/>
    <p:sldId id="322" r:id="rId31"/>
    <p:sldId id="321" r:id="rId32"/>
    <p:sldId id="316" r:id="rId33"/>
    <p:sldId id="328" r:id="rId34"/>
    <p:sldId id="329" r:id="rId35"/>
    <p:sldId id="315" r:id="rId36"/>
    <p:sldId id="268" r:id="rId37"/>
  </p:sldIdLst>
  <p:sldSz cx="13004800" cy="9753600"/>
  <p:notesSz cx="7011988" cy="9297988"/>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E5E5E"/>
        </a:solidFill>
        <a:effectLst/>
        <a:uFillTx/>
        <a:latin typeface="Hoefler Text"/>
        <a:ea typeface="Hoefler Text"/>
        <a:cs typeface="Hoefler Text"/>
        <a:sym typeface="Hoefler Text"/>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97FF"/>
    <a:srgbClr val="0008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D2DF44-41FA-464D-AE29-8F4AE9424408}" v="59" dt="2019-01-28T21:56:42.528"/>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oefler Text"/>
          <a:ea typeface="Hoefler Text"/>
          <a:cs typeface="Hoefler Text"/>
        </a:font>
        <a:srgbClr val="5E5E5E"/>
      </a:tcTxStyle>
      <a:tcStyle>
        <a:tcBdr>
          <a:left>
            <a:ln w="12700" cap="flat">
              <a:solidFill>
                <a:srgbClr val="7E8286"/>
              </a:solidFill>
              <a:prstDash val="solid"/>
              <a:miter lim="400000"/>
            </a:ln>
          </a:left>
          <a:right>
            <a:ln w="12700" cap="flat">
              <a:solidFill>
                <a:srgbClr val="7E8286"/>
              </a:solidFill>
              <a:prstDash val="solid"/>
              <a:miter lim="400000"/>
            </a:ln>
          </a:right>
          <a:top>
            <a:ln w="127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fill>
          <a:noFill/>
        </a:fill>
      </a:tcStyle>
    </a:wholeTbl>
    <a:band2H>
      <a:tcTxStyle/>
      <a:tcStyle>
        <a:tcBdr/>
        <a:fill>
          <a:solidFill>
            <a:srgbClr val="C4C1BA">
              <a:alpha val="25000"/>
            </a:srgbClr>
          </a:solidFill>
        </a:fill>
      </a:tcStyle>
    </a:band2H>
    <a:firstCol>
      <a:tcTxStyle b="off" i="off">
        <a:font>
          <a:latin typeface="Hoefler Text"/>
          <a:ea typeface="Hoefler Text"/>
          <a:cs typeface="Hoefler Text"/>
        </a:font>
        <a:srgbClr val="5E5E5E"/>
      </a:tcTxStyle>
      <a:tcStyle>
        <a:tcBdr>
          <a:left>
            <a:ln w="12700" cap="flat">
              <a:solidFill>
                <a:srgbClr val="7E8286"/>
              </a:solidFill>
              <a:prstDash val="solid"/>
              <a:miter lim="400000"/>
            </a:ln>
          </a:left>
          <a:right>
            <a:ln w="12700" cap="flat">
              <a:solidFill>
                <a:srgbClr val="7E8286"/>
              </a:solidFill>
              <a:prstDash val="solid"/>
              <a:miter lim="400000"/>
            </a:ln>
          </a:right>
          <a:top>
            <a:ln w="127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fill>
          <a:noFill/>
        </a:fill>
      </a:tcStyle>
    </a:firstCol>
    <a:lastRow>
      <a:tcTxStyle b="off" i="off">
        <a:font>
          <a:latin typeface="Hoefler Text"/>
          <a:ea typeface="Hoefler Text"/>
          <a:cs typeface="Hoefler Text"/>
        </a:font>
        <a:srgbClr val="5E5E5E"/>
      </a:tcTxStyle>
      <a:tcStyle>
        <a:tcBdr>
          <a:left>
            <a:ln w="12700" cap="flat">
              <a:solidFill>
                <a:srgbClr val="7E8286"/>
              </a:solidFill>
              <a:prstDash val="solid"/>
              <a:miter lim="400000"/>
            </a:ln>
          </a:left>
          <a:right>
            <a:ln w="12700" cap="flat">
              <a:solidFill>
                <a:srgbClr val="7E8286"/>
              </a:solidFill>
              <a:prstDash val="solid"/>
              <a:miter lim="400000"/>
            </a:ln>
          </a:right>
          <a:top>
            <a:ln w="381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fill>
          <a:noFill/>
        </a:fill>
      </a:tcStyle>
    </a:lastRow>
    <a:firstRow>
      <a:tcTxStyle b="off" i="off">
        <a:font>
          <a:latin typeface="Hoefler Text"/>
          <a:ea typeface="Hoefler Text"/>
          <a:cs typeface="Hoefler Text"/>
        </a:font>
        <a:srgbClr val="5E5E5E"/>
      </a:tcTxStyle>
      <a:tcStyle>
        <a:tcBdr>
          <a:left>
            <a:ln w="12700" cap="flat">
              <a:solidFill>
                <a:srgbClr val="7E8286"/>
              </a:solidFill>
              <a:prstDash val="solid"/>
              <a:miter lim="400000"/>
            </a:ln>
          </a:left>
          <a:right>
            <a:ln w="12700" cap="flat">
              <a:solidFill>
                <a:srgbClr val="7E8286"/>
              </a:solidFill>
              <a:prstDash val="solid"/>
              <a:miter lim="400000"/>
            </a:ln>
          </a:right>
          <a:top>
            <a:ln w="127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fill>
          <a:noFill/>
        </a:fill>
      </a:tcStyle>
    </a:firstRow>
  </a:tblStyle>
  <a:tblStyle styleId="{C7B018BB-80A7-4F77-B60F-C8B233D01FF8}" styleName="">
    <a:tblBg/>
    <a:wholeTbl>
      <a:tcTxStyle b="off" i="off">
        <a:font>
          <a:latin typeface="Hoefler Text"/>
          <a:ea typeface="Hoefler Text"/>
          <a:cs typeface="Hoefler Text"/>
        </a:font>
        <a:schemeClr val="accent5">
          <a:hueOff val="85969"/>
          <a:satOff val="-7811"/>
          <a:lumOff val="-38955"/>
        </a:schemeClr>
      </a:tcTxStyle>
      <a:tcStyle>
        <a:tcBdr>
          <a:left>
            <a:ln w="12700" cap="flat">
              <a:noFill/>
              <a:miter lim="400000"/>
            </a:ln>
          </a:left>
          <a:right>
            <a:ln w="12700" cap="flat">
              <a:noFill/>
              <a:miter lim="400000"/>
            </a:ln>
          </a:right>
          <a:top>
            <a:ln w="12700" cap="flat">
              <a:solidFill>
                <a:schemeClr val="accent5">
                  <a:hueOff val="85969"/>
                  <a:satOff val="-7811"/>
                  <a:lumOff val="-38955"/>
                </a:schemeClr>
              </a:solidFill>
              <a:prstDash val="solid"/>
              <a:miter lim="400000"/>
            </a:ln>
          </a:top>
          <a:bottom>
            <a:ln w="12700" cap="flat">
              <a:solidFill>
                <a:schemeClr val="accent5">
                  <a:hueOff val="85969"/>
                  <a:satOff val="-7811"/>
                  <a:lumOff val="-38955"/>
                </a:schemeClr>
              </a:solidFill>
              <a:prstDash val="solid"/>
              <a:miter lim="400000"/>
            </a:ln>
          </a:bottom>
          <a:insideH>
            <a:ln w="12700" cap="flat">
              <a:solidFill>
                <a:schemeClr val="accent5">
                  <a:hueOff val="85969"/>
                  <a:satOff val="-7811"/>
                  <a:lumOff val="-38955"/>
                </a:schemeClr>
              </a:solidFill>
              <a:prstDash val="solid"/>
              <a:miter lim="400000"/>
            </a:ln>
          </a:insideH>
          <a:insideV>
            <a:ln w="12700" cap="flat">
              <a:noFill/>
              <a:miter lim="400000"/>
            </a:ln>
          </a:insideV>
        </a:tcBdr>
        <a:fill>
          <a:noFill/>
        </a:fill>
      </a:tcStyle>
    </a:wholeTbl>
    <a:band2H>
      <a:tcTxStyle/>
      <a:tcStyle>
        <a:tcBdr/>
        <a:fill>
          <a:solidFill>
            <a:srgbClr val="C4C1BA">
              <a:alpha val="25000"/>
            </a:srgbClr>
          </a:solidFill>
        </a:fill>
      </a:tcStyle>
    </a:band2H>
    <a:firstCol>
      <a:tcTxStyle b="off" i="off">
        <a:font>
          <a:latin typeface="Hoefler Text"/>
          <a:ea typeface="Hoefler Text"/>
          <a:cs typeface="Hoefler Text"/>
        </a:font>
        <a:schemeClr val="accent5">
          <a:hueOff val="85969"/>
          <a:satOff val="-7811"/>
          <a:lumOff val="-38955"/>
        </a:schemeClr>
      </a:tcTxStyle>
      <a:tcStyle>
        <a:tcBdr>
          <a:left>
            <a:ln w="12700" cap="flat">
              <a:noFill/>
              <a:miter lim="400000"/>
            </a:ln>
          </a:left>
          <a:right>
            <a:ln w="12700" cap="flat">
              <a:solidFill>
                <a:schemeClr val="accent5">
                  <a:hueOff val="85969"/>
                  <a:satOff val="-7811"/>
                  <a:lumOff val="-38955"/>
                </a:schemeClr>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5C2C3">
              <a:alpha val="63000"/>
            </a:srgbClr>
          </a:solidFill>
        </a:fill>
      </a:tcStyle>
    </a:firstCol>
    <a:lastRow>
      <a:tcTxStyle b="off" i="off">
        <a:font>
          <a:latin typeface="Hoefler Text"/>
          <a:ea typeface="Hoefler Text"/>
          <a:cs typeface="Hoefler Text"/>
        </a:font>
        <a:schemeClr val="accent5">
          <a:hueOff val="85969"/>
          <a:satOff val="-7811"/>
          <a:lumOff val="-38955"/>
        </a:schemeClr>
      </a:tcTxStyle>
      <a:tcStyle>
        <a:tcBdr>
          <a:left>
            <a:ln w="12700" cap="flat">
              <a:noFill/>
              <a:miter lim="400000"/>
            </a:ln>
          </a:left>
          <a:right>
            <a:ln w="12700" cap="flat">
              <a:noFill/>
              <a:miter lim="400000"/>
            </a:ln>
          </a:right>
          <a:top>
            <a:ln w="25400" cap="flat">
              <a:solidFill>
                <a:schemeClr val="accent5">
                  <a:hueOff val="85969"/>
                  <a:satOff val="-7811"/>
                  <a:lumOff val="-38955"/>
                </a:schemeClr>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solidFill>
                <a:schemeClr val="accent5">
                  <a:hueOff val="85969"/>
                  <a:satOff val="-7811"/>
                  <a:lumOff val="-38955"/>
                </a:schemeClr>
              </a:solidFill>
              <a:prstDash val="solid"/>
              <a:miter lim="400000"/>
            </a:ln>
          </a:bottom>
          <a:insideH>
            <a:ln w="12700" cap="flat">
              <a:noFill/>
              <a:miter lim="400000"/>
            </a:ln>
          </a:insideH>
          <a:insideV>
            <a:ln w="12700" cap="flat">
              <a:noFill/>
              <a:miter lim="400000"/>
            </a:ln>
          </a:insideV>
        </a:tcBdr>
        <a:fill>
          <a:solidFill>
            <a:srgbClr val="427271"/>
          </a:solidFill>
        </a:fill>
      </a:tcStyle>
    </a:firstRow>
  </a:tblStyle>
  <a:tblStyle styleId="{EEE7283C-3CF3-47DC-8721-378D4A62B228}" styleName="">
    <a:tblBg/>
    <a:wholeTbl>
      <a:tcTxStyle b="off" i="off">
        <a:font>
          <a:latin typeface="Hoefler Text"/>
          <a:ea typeface="Hoefler Text"/>
          <a:cs typeface="Hoefler Text"/>
        </a:font>
        <a:srgbClr val="5E5E5E"/>
      </a:tcTxStyle>
      <a:tcStyle>
        <a:tcBdr>
          <a:left>
            <a:ln w="12700" cap="flat">
              <a:solidFill>
                <a:schemeClr val="accent1">
                  <a:satOff val="-10875"/>
                  <a:lumOff val="-37767"/>
                </a:schemeClr>
              </a:solidFill>
              <a:prstDash val="solid"/>
              <a:miter lim="400000"/>
            </a:ln>
          </a:left>
          <a:right>
            <a:ln w="12700" cap="flat">
              <a:solidFill>
                <a:schemeClr val="accent1">
                  <a:satOff val="-10875"/>
                  <a:lumOff val="-37767"/>
                </a:schemeClr>
              </a:solidFill>
              <a:prstDash val="solid"/>
              <a:miter lim="400000"/>
            </a:ln>
          </a:right>
          <a:top>
            <a:ln w="12700" cap="flat">
              <a:solidFill>
                <a:schemeClr val="accent1">
                  <a:satOff val="-10875"/>
                  <a:lumOff val="-37767"/>
                </a:schemeClr>
              </a:solidFill>
              <a:prstDash val="solid"/>
              <a:miter lim="400000"/>
            </a:ln>
          </a:top>
          <a:bottom>
            <a:ln w="12700" cap="flat">
              <a:solidFill>
                <a:schemeClr val="accent1">
                  <a:satOff val="-10875"/>
                  <a:lumOff val="-37767"/>
                </a:schemeClr>
              </a:solidFill>
              <a:prstDash val="solid"/>
              <a:miter lim="400000"/>
            </a:ln>
          </a:bottom>
          <a:insideH>
            <a:ln w="12700" cap="flat">
              <a:solidFill>
                <a:schemeClr val="accent1">
                  <a:satOff val="-10875"/>
                  <a:lumOff val="-37767"/>
                </a:schemeClr>
              </a:solidFill>
              <a:prstDash val="solid"/>
              <a:miter lim="400000"/>
            </a:ln>
          </a:insideH>
          <a:insideV>
            <a:ln w="12700" cap="flat">
              <a:solidFill>
                <a:schemeClr val="accent1">
                  <a:satOff val="-10875"/>
                  <a:lumOff val="-37767"/>
                </a:schemeClr>
              </a:solidFill>
              <a:prstDash val="solid"/>
              <a:miter lim="400000"/>
            </a:ln>
          </a:insideV>
        </a:tcBdr>
        <a:fill>
          <a:noFill/>
        </a:fill>
      </a:tcStyle>
    </a:wholeTbl>
    <a:band2H>
      <a:tcTxStyle/>
      <a:tcStyle>
        <a:tcBdr/>
        <a:fill>
          <a:solidFill>
            <a:srgbClr val="E1E0DA"/>
          </a:solidFill>
        </a:fill>
      </a:tcStyle>
    </a:band2H>
    <a:firstCol>
      <a:tcTxStyle b="off" i="off">
        <a:font>
          <a:latin typeface="Hoefler Text"/>
          <a:ea typeface="Hoefler Text"/>
          <a:cs typeface="Hoefler Text"/>
        </a:font>
        <a:srgbClr val="FFFFFF"/>
      </a:tcTxStyle>
      <a:tcStyle>
        <a:tcBdr>
          <a:left>
            <a:ln w="12700" cap="flat">
              <a:solidFill>
                <a:schemeClr val="accent1">
                  <a:satOff val="-10875"/>
                  <a:lumOff val="-37767"/>
                </a:schemeClr>
              </a:solidFill>
              <a:prstDash val="solid"/>
              <a:miter lim="400000"/>
            </a:ln>
          </a:left>
          <a:right>
            <a:ln w="12700" cap="flat">
              <a:noFill/>
              <a:miter lim="400000"/>
            </a:ln>
          </a:right>
          <a:top>
            <a:ln w="12700" cap="flat">
              <a:solidFill>
                <a:schemeClr val="accent1">
                  <a:satOff val="-10875"/>
                  <a:lumOff val="-37767"/>
                </a:schemeClr>
              </a:solidFill>
              <a:prstDash val="solid"/>
              <a:miter lim="400000"/>
            </a:ln>
          </a:top>
          <a:bottom>
            <a:ln w="12700" cap="flat">
              <a:solidFill>
                <a:schemeClr val="accent1">
                  <a:satOff val="-10875"/>
                  <a:lumOff val="-37767"/>
                </a:schemeClr>
              </a:solidFill>
              <a:prstDash val="solid"/>
              <a:miter lim="400000"/>
            </a:ln>
          </a:bottom>
          <a:insideH>
            <a:ln w="12700" cap="flat">
              <a:solidFill>
                <a:schemeClr val="accent1">
                  <a:satOff val="-10875"/>
                  <a:lumOff val="-37767"/>
                </a:schemeClr>
              </a:solidFill>
              <a:prstDash val="solid"/>
              <a:miter lim="400000"/>
            </a:ln>
          </a:insideH>
          <a:insideV>
            <a:ln w="12700" cap="flat">
              <a:noFill/>
              <a:miter lim="400000"/>
            </a:ln>
          </a:insideV>
        </a:tcBdr>
        <a:fill>
          <a:solidFill>
            <a:srgbClr val="979E9E"/>
          </a:solidFill>
        </a:fill>
      </a:tcStyle>
    </a:firstCol>
    <a:la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solidFill>
                <a:schemeClr val="accent1">
                  <a:satOff val="-10875"/>
                  <a:lumOff val="-37767"/>
                </a:schemeClr>
              </a:solidFill>
              <a:prstDash val="solid"/>
              <a:miter lim="400000"/>
            </a:ln>
          </a:bottom>
          <a:insideH>
            <a:ln w="12700" cap="flat">
              <a:noFill/>
              <a:miter lim="400000"/>
            </a:ln>
          </a:insideH>
          <a:insideV>
            <a:ln w="12700" cap="flat">
              <a:noFill/>
              <a:miter lim="400000"/>
            </a:ln>
          </a:insideV>
        </a:tcBdr>
        <a:fill>
          <a:solidFill>
            <a:schemeClr val="accent1">
              <a:hueOff val="45430"/>
              <a:satOff val="-14506"/>
              <a:lumOff val="-20039"/>
            </a:schemeClr>
          </a:solidFill>
        </a:fill>
      </a:tcStyle>
    </a:lastRow>
    <a:fir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solidFill>
                <a:schemeClr val="accent1">
                  <a:satOff val="-10875"/>
                  <a:lumOff val="-37767"/>
                </a:schemeClr>
              </a:solidFill>
              <a:prstDash val="solid"/>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45430"/>
              <a:satOff val="-14506"/>
              <a:lumOff val="-20039"/>
            </a:schemeClr>
          </a:solidFill>
        </a:fill>
      </a:tcStyle>
    </a:firstRow>
  </a:tblStyle>
  <a:tblStyle styleId="{CF821DB8-F4EB-4A41-A1BA-3FCAFE7338EE}" styleName="">
    <a:tblBg/>
    <a:wholeTbl>
      <a:tcTxStyle b="off" i="off">
        <a:font>
          <a:latin typeface="Hoefler Text"/>
          <a:ea typeface="Hoefler Text"/>
          <a:cs typeface="Hoefler Text"/>
        </a:font>
        <a:srgbClr val="5E5E5E"/>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A7A7A7"/>
              </a:solidFill>
              <a:prstDash val="solid"/>
              <a:miter lim="400000"/>
            </a:ln>
          </a:insideV>
        </a:tcBdr>
        <a:fill>
          <a:noFill/>
        </a:fill>
      </a:tcStyle>
    </a:wholeTbl>
    <a:band2H>
      <a:tcTxStyle/>
      <a:tcStyle>
        <a:tcBdr/>
        <a:fill>
          <a:solidFill>
            <a:srgbClr val="E6E4D7"/>
          </a:solidFill>
        </a:fill>
      </a:tcStyle>
    </a:band2H>
    <a:firstCol>
      <a:tcTxStyle b="off" i="off">
        <a:font>
          <a:latin typeface="Hoefler Text"/>
          <a:ea typeface="Hoefler Text"/>
          <a:cs typeface="Hoefler Text"/>
        </a:font>
        <a:srgbClr val="5D3C1B"/>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A7A7A7"/>
              </a:solidFill>
              <a:prstDash val="solid"/>
              <a:miter lim="400000"/>
            </a:ln>
          </a:top>
          <a:bottom>
            <a:ln w="12700" cap="flat">
              <a:solidFill>
                <a:srgbClr val="A7A7A7"/>
              </a:solidFill>
              <a:prstDash val="solid"/>
              <a:miter lim="400000"/>
            </a:ln>
          </a:bottom>
          <a:insideH>
            <a:ln w="12700" cap="flat">
              <a:solidFill>
                <a:srgbClr val="A7A7A7"/>
              </a:solidFill>
              <a:prstDash val="solid"/>
              <a:miter lim="400000"/>
            </a:ln>
          </a:insideH>
          <a:insideV>
            <a:ln w="12700" cap="flat">
              <a:solidFill>
                <a:srgbClr val="A7A7A7"/>
              </a:solidFill>
              <a:prstDash val="solid"/>
              <a:miter lim="400000"/>
            </a:ln>
          </a:insideV>
        </a:tcBdr>
        <a:fill>
          <a:solidFill>
            <a:srgbClr val="E7E4DC"/>
          </a:solidFill>
        </a:fill>
      </a:tcStyle>
    </a:firstCol>
    <a:lastRow>
      <a:tcTxStyle b="off" i="off">
        <a:font>
          <a:latin typeface="Hoefler Text"/>
          <a:ea typeface="Hoefler Text"/>
          <a:cs typeface="Hoefler Text"/>
        </a:font>
        <a:srgbClr val="5D3C1B"/>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A7A7A7"/>
              </a:solidFill>
              <a:prstDash val="solid"/>
              <a:miter lim="400000"/>
            </a:ln>
          </a:top>
          <a:bottom>
            <a:ln w="12700" cap="flat">
              <a:solidFill>
                <a:srgbClr val="A7A7A7"/>
              </a:solidFill>
              <a:prstDash val="solid"/>
              <a:miter lim="400000"/>
            </a:ln>
          </a:bottom>
          <a:insideH>
            <a:ln w="12700" cap="flat">
              <a:solidFill>
                <a:srgbClr val="A7A7A7"/>
              </a:solidFill>
              <a:prstDash val="solid"/>
              <a:miter lim="400000"/>
            </a:ln>
          </a:insideH>
          <a:insideV>
            <a:ln w="12700" cap="flat">
              <a:solidFill>
                <a:srgbClr val="A7A7A7"/>
              </a:solidFill>
              <a:prstDash val="solid"/>
              <a:miter lim="400000"/>
            </a:ln>
          </a:insideV>
        </a:tcBdr>
        <a:fill>
          <a:solidFill>
            <a:srgbClr val="D5D2C7"/>
          </a:solidFill>
        </a:fill>
      </a:tcStyle>
    </a:lastRow>
    <a:firstRow>
      <a:tcTxStyle b="off" i="off">
        <a:font>
          <a:latin typeface="Hoefler Text"/>
          <a:ea typeface="Hoefler Text"/>
          <a:cs typeface="Hoefler Text"/>
        </a:font>
        <a:srgbClr val="5D3C1B"/>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A7A7A7"/>
              </a:solidFill>
              <a:prstDash val="solid"/>
              <a:miter lim="400000"/>
            </a:ln>
          </a:top>
          <a:bottom>
            <a:ln w="12700" cap="flat">
              <a:solidFill>
                <a:srgbClr val="A7A7A7"/>
              </a:solidFill>
              <a:prstDash val="solid"/>
              <a:miter lim="400000"/>
            </a:ln>
          </a:bottom>
          <a:insideH>
            <a:ln w="12700" cap="flat">
              <a:solidFill>
                <a:srgbClr val="A7A7A7"/>
              </a:solidFill>
              <a:prstDash val="solid"/>
              <a:miter lim="400000"/>
            </a:ln>
          </a:insideH>
          <a:insideV>
            <a:ln w="12700" cap="flat">
              <a:solidFill>
                <a:srgbClr val="A7A7A7"/>
              </a:solidFill>
              <a:prstDash val="solid"/>
              <a:miter lim="400000"/>
            </a:ln>
          </a:insideV>
        </a:tcBdr>
        <a:fill>
          <a:solidFill>
            <a:srgbClr val="D5D2C7"/>
          </a:solidFill>
        </a:fill>
      </a:tcStyle>
    </a:firstRow>
  </a:tblStyle>
  <a:tblStyle styleId="{33BA23B1-9221-436E-865A-0063620EA4FD}" styleName="">
    <a:tblBg/>
    <a:wholeTbl>
      <a:tcTxStyle b="off" i="off">
        <a:font>
          <a:latin typeface="Hoefler Text"/>
          <a:ea typeface="Hoefler Text"/>
          <a:cs typeface="Hoefler Text"/>
        </a:font>
        <a:srgbClr val="5E5E5E"/>
      </a:tcTxStyle>
      <a:tcStyle>
        <a:tcBdr>
          <a:left>
            <a:ln w="12700" cap="flat">
              <a:solidFill>
                <a:srgbClr val="000000">
                  <a:alpha val="50000"/>
                </a:srgbClr>
              </a:solidFill>
              <a:prstDash val="solid"/>
              <a:miter lim="400000"/>
            </a:ln>
          </a:left>
          <a:right>
            <a:ln w="12700" cap="flat">
              <a:solidFill>
                <a:srgbClr val="000000">
                  <a:alpha val="50000"/>
                </a:srgbClr>
              </a:solidFill>
              <a:prstDash val="solid"/>
              <a:miter lim="400000"/>
            </a:ln>
          </a:right>
          <a:top>
            <a:ln w="12700" cap="flat">
              <a:solidFill>
                <a:srgbClr val="000000">
                  <a:alpha val="50000"/>
                </a:srgbClr>
              </a:solidFill>
              <a:prstDash val="solid"/>
              <a:miter lim="400000"/>
            </a:ln>
          </a:top>
          <a:bottom>
            <a:ln w="12700" cap="flat">
              <a:solidFill>
                <a:srgbClr val="000000">
                  <a:alpha val="50000"/>
                </a:srgbClr>
              </a:solidFill>
              <a:prstDash val="solid"/>
              <a:miter lim="400000"/>
            </a:ln>
          </a:bottom>
          <a:insideH>
            <a:ln w="12700" cap="flat">
              <a:solidFill>
                <a:srgbClr val="000000">
                  <a:alpha val="50000"/>
                </a:srgbClr>
              </a:solidFill>
              <a:prstDash val="solid"/>
              <a:miter lim="400000"/>
            </a:ln>
          </a:insideH>
          <a:insideV>
            <a:ln w="12700" cap="flat">
              <a:solidFill>
                <a:srgbClr val="000000">
                  <a:alpha val="50000"/>
                </a:srgbClr>
              </a:solidFill>
              <a:prstDash val="solid"/>
              <a:miter lim="400000"/>
            </a:ln>
          </a:insideV>
        </a:tcBdr>
        <a:fill>
          <a:noFill/>
        </a:fill>
      </a:tcStyle>
    </a:wholeTbl>
    <a:band2H>
      <a:tcTxStyle/>
      <a:tcStyle>
        <a:tcBdr/>
        <a:fill>
          <a:solidFill>
            <a:srgbClr val="E4E1D9"/>
          </a:solidFill>
        </a:fill>
      </a:tcStyle>
    </a:band2H>
    <a:firstCol>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CA99C"/>
          </a:solidFill>
        </a:fill>
      </a:tcStyle>
    </a:firstCol>
    <a:la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746B"/>
          </a:solidFill>
        </a:fill>
      </a:tcStyle>
    </a:lastRow>
    <a:fir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746B"/>
          </a:solidFill>
        </a:fill>
      </a:tcStyle>
    </a:firstRow>
  </a:tblStyle>
  <a:tblStyle styleId="{2708684C-4D16-4618-839F-0558EEFCDFE6}" styleName="">
    <a:tblBg/>
    <a:wholeTbl>
      <a:tcTxStyle b="off" i="off">
        <a:font>
          <a:latin typeface="Hoefler Text"/>
          <a:ea typeface="Hoefler Text"/>
          <a:cs typeface="Hoefler Text"/>
        </a:font>
        <a:srgbClr val="5E5E5E"/>
      </a:tcTxStyle>
      <a:tcStyle>
        <a:tcBdr>
          <a:left>
            <a:ln w="12700" cap="flat">
              <a:noFill/>
              <a:miter lim="400000"/>
            </a:ln>
          </a:left>
          <a:right>
            <a:ln w="12700" cap="flat">
              <a:noFill/>
              <a:miter lim="400000"/>
            </a:ln>
          </a:right>
          <a:top>
            <a:ln w="12700" cap="flat">
              <a:solidFill>
                <a:srgbClr val="6B6C6B"/>
              </a:solidFill>
              <a:custDash>
                <a:ds d="200000" sp="200000"/>
              </a:custDash>
              <a:miter lim="400000"/>
            </a:ln>
          </a:top>
          <a:bottom>
            <a:ln w="12700" cap="flat">
              <a:solidFill>
                <a:srgbClr val="6B6C6B"/>
              </a:solidFill>
              <a:custDash>
                <a:ds d="200000" sp="200000"/>
              </a:custDash>
              <a:miter lim="400000"/>
            </a:ln>
          </a:bottom>
          <a:insideH>
            <a:ln w="12700" cap="flat">
              <a:solidFill>
                <a:srgbClr val="6B6C6B"/>
              </a:solidFill>
              <a:custDash>
                <a:ds d="200000" sp="200000"/>
              </a:custDash>
              <a:miter lim="400000"/>
            </a:ln>
          </a:insideH>
          <a:insideV>
            <a:ln w="12700" cap="flat">
              <a:noFill/>
              <a:miter lim="400000"/>
            </a:ln>
          </a:insideV>
        </a:tcBdr>
        <a:fill>
          <a:noFill/>
        </a:fill>
      </a:tcStyle>
    </a:wholeTbl>
    <a:band2H>
      <a:tcTxStyle/>
      <a:tcStyle>
        <a:tcBdr/>
        <a:fill>
          <a:solidFill>
            <a:srgbClr val="FFFFFF">
              <a:alpha val="50000"/>
            </a:srgbClr>
          </a:solidFill>
        </a:fill>
      </a:tcStyle>
    </a:band2H>
    <a:firstCol>
      <a:tcTxStyle b="off" i="off">
        <a:font>
          <a:latin typeface="Hoefler Text"/>
          <a:ea typeface="Hoefler Text"/>
          <a:cs typeface="Hoefler Text"/>
        </a:font>
        <a:srgbClr val="5D3C1B"/>
      </a:tcTxStyle>
      <a:tcStyle>
        <a:tcBdr>
          <a:left>
            <a:ln w="12700" cap="flat">
              <a:noFill/>
              <a:miter lim="400000"/>
            </a:ln>
          </a:left>
          <a:right>
            <a:ln w="25400" cap="flat">
              <a:solidFill>
                <a:srgbClr val="A7A7A7"/>
              </a:solidFill>
              <a:prstDash val="solid"/>
              <a:miter lim="400000"/>
            </a:ln>
          </a:right>
          <a:top>
            <a:ln w="12700" cap="flat">
              <a:solidFill>
                <a:srgbClr val="A9AAA9"/>
              </a:solidFill>
              <a:prstDash val="solid"/>
              <a:miter lim="400000"/>
            </a:ln>
          </a:top>
          <a:bottom>
            <a:ln w="12700" cap="flat">
              <a:solidFill>
                <a:srgbClr val="A9AAA9"/>
              </a:solidFill>
              <a:prstDash val="solid"/>
              <a:miter lim="400000"/>
            </a:ln>
          </a:bottom>
          <a:insideH>
            <a:ln w="12700" cap="flat">
              <a:solidFill>
                <a:srgbClr val="A9AAA9"/>
              </a:solidFill>
              <a:prstDash val="solid"/>
              <a:miter lim="400000"/>
            </a:ln>
          </a:insideH>
          <a:insideV>
            <a:ln w="12700" cap="flat">
              <a:noFill/>
              <a:miter lim="400000"/>
            </a:ln>
          </a:insideV>
        </a:tcBdr>
        <a:fill>
          <a:noFill/>
        </a:fill>
      </a:tcStyle>
    </a:firstCol>
    <a:lastRow>
      <a:tcTxStyle b="off" i="off">
        <a:font>
          <a:latin typeface="Hoefler Text"/>
          <a:ea typeface="Hoefler Text"/>
          <a:cs typeface="Hoefler Text"/>
        </a:font>
        <a:srgbClr val="5D3C1B"/>
      </a:tcTxStyle>
      <a:tcStyle>
        <a:tcBdr>
          <a:left>
            <a:ln w="12700" cap="flat">
              <a:noFill/>
              <a:miter lim="400000"/>
            </a:ln>
          </a:left>
          <a:right>
            <a:ln w="12700" cap="flat">
              <a:noFill/>
              <a:miter lim="400000"/>
            </a:ln>
          </a:right>
          <a:top>
            <a:ln w="25400" cap="flat">
              <a:solidFill>
                <a:srgbClr val="A7A7A7"/>
              </a:solidFill>
              <a:prstDash val="solid"/>
              <a:miter lim="400000"/>
            </a:ln>
          </a:top>
          <a:bottom>
            <a:ln w="12700" cap="flat">
              <a:noFill/>
              <a:miter lim="400000"/>
            </a:ln>
          </a:bottom>
          <a:insideH>
            <a:ln w="12700" cap="flat">
              <a:solidFill>
                <a:srgbClr val="A7A7A7"/>
              </a:solidFill>
              <a:prstDash val="solid"/>
              <a:miter lim="400000"/>
            </a:ln>
          </a:insideH>
          <a:insideV>
            <a:ln w="12700" cap="flat">
              <a:noFill/>
              <a:miter lim="400000"/>
            </a:ln>
          </a:insideV>
        </a:tcBdr>
        <a:fill>
          <a:noFill/>
        </a:fill>
      </a:tcStyle>
    </a:lastRow>
    <a:firstRow>
      <a:tcTxStyle b="off" i="off">
        <a:font>
          <a:latin typeface="Hoefler Text"/>
          <a:ea typeface="Hoefler Text"/>
          <a:cs typeface="Hoefler Text"/>
        </a:font>
        <a:srgbClr val="5D3C1B"/>
      </a:tcTxStyle>
      <a:tcStyle>
        <a:tcBdr>
          <a:left>
            <a:ln w="12700" cap="flat">
              <a:noFill/>
              <a:miter lim="400000"/>
            </a:ln>
          </a:left>
          <a:right>
            <a:ln w="12700" cap="flat">
              <a:noFill/>
              <a:miter lim="400000"/>
            </a:ln>
          </a:right>
          <a:top>
            <a:ln w="12700" cap="flat">
              <a:noFill/>
              <a:miter lim="400000"/>
            </a:ln>
          </a:top>
          <a:bottom>
            <a:ln w="25400" cap="flat">
              <a:solidFill>
                <a:srgbClr val="A7A7A7"/>
              </a:solidFill>
              <a:prstDash val="solid"/>
              <a:miter lim="400000"/>
            </a:ln>
          </a:bottom>
          <a:insideH>
            <a:ln w="12700" cap="flat">
              <a:noFill/>
              <a:miter lim="400000"/>
            </a:ln>
          </a:insideH>
          <a:insideV>
            <a:ln w="12700" cap="flat">
              <a:noFill/>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4" autoAdjust="0"/>
    <p:restoredTop sz="83107" autoAdjust="0"/>
  </p:normalViewPr>
  <p:slideViewPr>
    <p:cSldViewPr>
      <p:cViewPr varScale="1">
        <p:scale>
          <a:sx n="67" d="100"/>
          <a:sy n="67" d="100"/>
        </p:scale>
        <p:origin x="1818" y="72"/>
      </p:cViewPr>
      <p:guideLst>
        <p:guide orient="horz" pos="3072"/>
        <p:guide pos="4096"/>
      </p:guideLst>
    </p:cSldViewPr>
  </p:slideViewPr>
  <p:notesTextViewPr>
    <p:cViewPr>
      <p:scale>
        <a:sx n="1" d="1"/>
        <a:sy n="1" d="1"/>
      </p:scale>
      <p:origin x="0" y="0"/>
    </p:cViewPr>
  </p:notesTextViewPr>
  <p:notesViewPr>
    <p:cSldViewPr>
      <p:cViewPr varScale="1">
        <p:scale>
          <a:sx n="59" d="100"/>
          <a:sy n="59" d="100"/>
        </p:scale>
        <p:origin x="246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 name="Shape 143"/>
          <p:cNvSpPr>
            <a:spLocks noGrp="1" noRot="1" noChangeAspect="1"/>
          </p:cNvSpPr>
          <p:nvPr>
            <p:ph type="sldImg"/>
          </p:nvPr>
        </p:nvSpPr>
        <p:spPr>
          <a:xfrm>
            <a:off x="1181100" y="696913"/>
            <a:ext cx="4649788" cy="3487737"/>
          </a:xfrm>
          <a:prstGeom prst="rect">
            <a:avLst/>
          </a:prstGeom>
        </p:spPr>
        <p:txBody>
          <a:bodyPr lIns="93196" tIns="46598" rIns="93196" bIns="46598"/>
          <a:lstStyle/>
          <a:p>
            <a:endParaRPr/>
          </a:p>
        </p:txBody>
      </p:sp>
      <p:sp>
        <p:nvSpPr>
          <p:cNvPr id="144" name="Shape 144"/>
          <p:cNvSpPr>
            <a:spLocks noGrp="1"/>
          </p:cNvSpPr>
          <p:nvPr>
            <p:ph type="body" sz="quarter" idx="1"/>
          </p:nvPr>
        </p:nvSpPr>
        <p:spPr>
          <a:xfrm>
            <a:off x="934932" y="4416544"/>
            <a:ext cx="5142125" cy="4184095"/>
          </a:xfrm>
          <a:prstGeom prst="rect">
            <a:avLst/>
          </a:prstGeom>
        </p:spPr>
        <p:txBody>
          <a:bodyPr lIns="93196" tIns="46598" rIns="93196" bIns="46598"/>
          <a:lstStyle/>
          <a:p>
            <a:endParaRPr/>
          </a:p>
        </p:txBody>
      </p:sp>
    </p:spTree>
    <p:extLst>
      <p:ext uri="{BB962C8B-B14F-4D97-AF65-F5344CB8AC3E}">
        <p14:creationId xmlns:p14="http://schemas.microsoft.com/office/powerpoint/2010/main" val="2801084819"/>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1:notes"/>
          <p:cNvSpPr>
            <a:spLocks noGrp="1" noRot="1" noChangeAspect="1"/>
          </p:cNvSpPr>
          <p:nvPr>
            <p:ph type="sldImg" idx="2"/>
          </p:nvPr>
        </p:nvSpPr>
        <p:spPr>
          <a:xfrm>
            <a:off x="1181100" y="696913"/>
            <a:ext cx="4649788" cy="34877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 name="Google Shape;57;p1:notes"/>
          <p:cNvSpPr txBox="1">
            <a:spLocks noGrp="1"/>
          </p:cNvSpPr>
          <p:nvPr>
            <p:ph type="body" idx="1"/>
          </p:nvPr>
        </p:nvSpPr>
        <p:spPr>
          <a:xfrm>
            <a:off x="701199" y="4416544"/>
            <a:ext cx="5609590" cy="4184095"/>
          </a:xfrm>
          <a:prstGeom prst="rect">
            <a:avLst/>
          </a:prstGeom>
          <a:noFill/>
          <a:ln>
            <a:noFill/>
          </a:ln>
        </p:spPr>
        <p:txBody>
          <a:bodyPr spcFirstLastPara="1" wrap="square" lIns="93180" tIns="93180" rIns="93180" bIns="93180" anchor="t" anchorCtr="0">
            <a:noAutofit/>
          </a:bodyPr>
          <a:lstStyle/>
          <a:p>
            <a:pPr algn="l" rtl="0">
              <a:lnSpc>
                <a:spcPct val="100000"/>
              </a:lnSpc>
              <a:buSzPts val="1100"/>
            </a:pPr>
            <a:endParaRPr/>
          </a:p>
        </p:txBody>
      </p:sp>
    </p:spTree>
    <p:extLst>
      <p:ext uri="{BB962C8B-B14F-4D97-AF65-F5344CB8AC3E}">
        <p14:creationId xmlns:p14="http://schemas.microsoft.com/office/powerpoint/2010/main" val="449598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978" indent="-465978">
              <a:buAutoNum type="arabicPeriod"/>
            </a:pPr>
            <a:r>
              <a:rPr lang="en-US" dirty="0"/>
              <a:t>At birth, the brain has </a:t>
            </a:r>
            <a:r>
              <a:rPr lang="en-US" b="1" dirty="0"/>
              <a:t>200 BILLION brain cells</a:t>
            </a:r>
            <a:r>
              <a:rPr lang="en-US" dirty="0"/>
              <a:t>!  During the 1</a:t>
            </a:r>
            <a:r>
              <a:rPr lang="en-US" baseline="30000" dirty="0"/>
              <a:t>st</a:t>
            </a:r>
            <a:r>
              <a:rPr lang="en-US" dirty="0"/>
              <a:t> year of life the brain grows 1.7 </a:t>
            </a:r>
            <a:r>
              <a:rPr lang="en-US" dirty="0" err="1"/>
              <a:t>gms</a:t>
            </a:r>
            <a:r>
              <a:rPr lang="en-US" dirty="0"/>
              <a:t>/day.  Babies need loving interaction,</a:t>
            </a:r>
            <a:r>
              <a:rPr lang="en-US" baseline="0" dirty="0"/>
              <a:t> touch, and parents who are tuned into their needs as much as they need nutrition!</a:t>
            </a:r>
          </a:p>
          <a:p>
            <a:pPr marL="465978" indent="-465978">
              <a:buAutoNum type="arabicPeriod"/>
            </a:pPr>
            <a:r>
              <a:rPr lang="en-US" baseline="0" dirty="0"/>
              <a:t>By age 2, the brain reaches about </a:t>
            </a:r>
            <a:r>
              <a:rPr lang="en-US" b="1" baseline="0" dirty="0"/>
              <a:t>75% of adult weight</a:t>
            </a:r>
            <a:r>
              <a:rPr lang="en-US" baseline="0" dirty="0"/>
              <a:t>.  Toddlers have more than 100 TRILLION cell connections by age 2 – the </a:t>
            </a:r>
            <a:r>
              <a:rPr lang="en-US" b="1" baseline="0" dirty="0"/>
              <a:t>most</a:t>
            </a:r>
            <a:r>
              <a:rPr lang="en-US" baseline="0" dirty="0"/>
              <a:t> they will have in their life!  This is greater than a college student, due to “pruning” the brain does most rapidly from age 2 through age 16.   This pruning actually continues into early adulthood, at a slower pace.  The more stimulation received for a particular skill or interest, the stronger the synapses that are formed.  This is why a child who is good at playing a musical instrument or certain sport, if not encouraged to continue honing those skills, will lose synapses or connections which enhance their ability at a particular age.</a:t>
            </a:r>
          </a:p>
          <a:p>
            <a:pPr marL="465978" indent="-465978">
              <a:buAutoNum type="arabicPeriod"/>
            </a:pPr>
            <a:r>
              <a:rPr lang="en-US" baseline="0" dirty="0"/>
              <a:t>At this time, the brain structure has the overall appearance of an </a:t>
            </a:r>
            <a:r>
              <a:rPr lang="en-US" b="1" baseline="0" dirty="0"/>
              <a:t>adult</a:t>
            </a:r>
            <a:r>
              <a:rPr lang="en-US" baseline="0" dirty="0"/>
              <a:t> brain!</a:t>
            </a:r>
          </a:p>
          <a:p>
            <a:pPr marL="465978" indent="-465978">
              <a:buAutoNum type="arabicPeriod"/>
            </a:pPr>
            <a:endParaRPr lang="en-US" dirty="0"/>
          </a:p>
          <a:p>
            <a:pPr marL="465978" indent="-465978">
              <a:buAutoNum type="arabicPeriod"/>
            </a:pPr>
            <a:endParaRPr lang="en-US" dirty="0"/>
          </a:p>
        </p:txBody>
      </p:sp>
    </p:spTree>
    <p:extLst>
      <p:ext uri="{BB962C8B-B14F-4D97-AF65-F5344CB8AC3E}">
        <p14:creationId xmlns:p14="http://schemas.microsoft.com/office/powerpoint/2010/main" val="825877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brain develops from the back to the front, and from the inside out.  When adversity forces us into a state of survival, the flight or fight response takes over.  For</a:t>
            </a:r>
            <a:r>
              <a:rPr lang="en-US" baseline="0" dirty="0"/>
              <a:t> many students, t</a:t>
            </a:r>
            <a:r>
              <a:rPr lang="en-US" dirty="0"/>
              <a:t>here are NO circuits built for sharing, empathy, or kindness, because their</a:t>
            </a:r>
            <a:r>
              <a:rPr lang="en-US" baseline="0" dirty="0"/>
              <a:t> experiences haven’t taught them those things!  ***Experiences and the environment GROW brains!</a:t>
            </a:r>
            <a:endParaRPr lang="en-US" dirty="0"/>
          </a:p>
        </p:txBody>
      </p:sp>
    </p:spTree>
    <p:extLst>
      <p:ext uri="{BB962C8B-B14F-4D97-AF65-F5344CB8AC3E}">
        <p14:creationId xmlns:p14="http://schemas.microsoft.com/office/powerpoint/2010/main" val="1866438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78890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SMCC, we have always used positive discipline with our students.  It is our job to </a:t>
            </a:r>
            <a:r>
              <a:rPr lang="en-US" b="1" dirty="0"/>
              <a:t>teach</a:t>
            </a:r>
            <a:r>
              <a:rPr lang="en-US" dirty="0"/>
              <a:t> the children appropriate</a:t>
            </a:r>
            <a:r>
              <a:rPr lang="en-US" baseline="0" dirty="0"/>
              <a:t> behavior in this place called “school!”  When a child doesn’t know something in math, we teach them.  When a child doesn’t  know how to read, we teach them.  When a child doesn’t know how to play basketball, we teach them.  Why, then, would we punish rather than teach when it comes to social/emotional development?  That just doesn’t make sense!</a:t>
            </a:r>
            <a:endParaRPr lang="en-US" dirty="0"/>
          </a:p>
        </p:txBody>
      </p:sp>
    </p:spTree>
    <p:extLst>
      <p:ext uri="{BB962C8B-B14F-4D97-AF65-F5344CB8AC3E}">
        <p14:creationId xmlns:p14="http://schemas.microsoft.com/office/powerpoint/2010/main" val="310547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child that is dysregulated, in the midst of a tantrum, is not going to be able to digest how to make</a:t>
            </a:r>
            <a:r>
              <a:rPr lang="en-US" baseline="0" dirty="0"/>
              <a:t> a pattern or identify colors!  We need to calm the amygdala and meet the child where they are in brain development before we move to academics!</a:t>
            </a:r>
          </a:p>
          <a:p>
            <a:r>
              <a:rPr lang="en-US" baseline="0" dirty="0"/>
              <a:t>****adversity and the stress response affect the actual biology of the brain and body!***</a:t>
            </a:r>
            <a:endParaRPr lang="en-US" dirty="0"/>
          </a:p>
        </p:txBody>
      </p:sp>
    </p:spTree>
    <p:extLst>
      <p:ext uri="{BB962C8B-B14F-4D97-AF65-F5344CB8AC3E}">
        <p14:creationId xmlns:p14="http://schemas.microsoft.com/office/powerpoint/2010/main" val="3158711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know</a:t>
            </a:r>
            <a:r>
              <a:rPr lang="en-US" baseline="0" dirty="0"/>
              <a:t> a student is experiencing stress and adversity, it is important that we, as a school respond by connecting with that student.  It could be 30 seconds, or 5 minutes – a verbal exchange with validation, giving a smile/noticing a smile.  Dr. Perry discusses “dosing” a child with experiences and social interactions that create connections.  THAT will contribute to healthy brain development!</a:t>
            </a:r>
            <a:endParaRPr lang="en-US" dirty="0"/>
          </a:p>
        </p:txBody>
      </p:sp>
    </p:spTree>
    <p:extLst>
      <p:ext uri="{BB962C8B-B14F-4D97-AF65-F5344CB8AC3E}">
        <p14:creationId xmlns:p14="http://schemas.microsoft.com/office/powerpoint/2010/main" val="277733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Scientists used to think that a traumatized or neglected brain was doomed for life.  Research shows us that the brain has neuroplasticity – with meaningful relationships</a:t>
            </a:r>
            <a:r>
              <a:rPr lang="en-US" baseline="0" dirty="0"/>
              <a:t> </a:t>
            </a:r>
            <a:r>
              <a:rPr lang="en-US" dirty="0"/>
              <a:t>and strategies to calm the amygdala, neural connections CAN be made!  It just takes time, and a caring adult.</a:t>
            </a:r>
          </a:p>
        </p:txBody>
      </p:sp>
    </p:spTree>
    <p:extLst>
      <p:ext uri="{BB962C8B-B14F-4D97-AF65-F5344CB8AC3E}">
        <p14:creationId xmlns:p14="http://schemas.microsoft.com/office/powerpoint/2010/main" val="4210477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53620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03444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how Dr. Lori came into the picture for SMCC; rough year – more runners; naptime was particularly difficult; saw her TED Talk, recommended from dear</a:t>
            </a:r>
            <a:r>
              <a:rPr lang="en-US" baseline="0" dirty="0"/>
              <a:t> friend, Dr. </a:t>
            </a:r>
            <a:r>
              <a:rPr lang="en-US" baseline="0" dirty="0" err="1"/>
              <a:t>Ena</a:t>
            </a:r>
            <a:r>
              <a:rPr lang="en-US" baseline="0" dirty="0"/>
              <a:t> Shelley from Butler…then I found her in the parking lot of school 60!</a:t>
            </a:r>
          </a:p>
          <a:p>
            <a:endParaRPr lang="en-US" dirty="0"/>
          </a:p>
          <a:p>
            <a:r>
              <a:rPr lang="en-US" dirty="0"/>
              <a:t>Importance of teaching these strategies when students are calm, in small groups is best</a:t>
            </a:r>
          </a:p>
          <a:p>
            <a:r>
              <a:rPr lang="en-US" dirty="0"/>
              <a:t>***Working to move our students to self-regulation; first step is CO-REGULATION with an adult/peer</a:t>
            </a:r>
          </a:p>
          <a:p>
            <a:r>
              <a:rPr lang="en-US" dirty="0"/>
              <a:t>NOT a set of when this happens, do this, etc. …needs to become a part of your school culture, part of your being that is interwoven throughout the day</a:t>
            </a:r>
          </a:p>
        </p:txBody>
      </p:sp>
    </p:spTree>
    <p:extLst>
      <p:ext uri="{BB962C8B-B14F-4D97-AF65-F5344CB8AC3E}">
        <p14:creationId xmlns:p14="http://schemas.microsoft.com/office/powerpoint/2010/main" val="3949388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459049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we begin to view a few videos, I would like you to pay close attention to the expressions on the children’s faces; did you notice any transformations in the children as they participate in the activities?</a:t>
            </a:r>
          </a:p>
          <a:p>
            <a:endParaRPr lang="en-US" baseline="0" dirty="0"/>
          </a:p>
          <a:p>
            <a:r>
              <a:rPr lang="en-US" baseline="0" dirty="0"/>
              <a:t>What if they are doing it “too rough?”  That’s what the child NEEDS at the time! </a:t>
            </a:r>
            <a:endParaRPr lang="en-US" dirty="0"/>
          </a:p>
        </p:txBody>
      </p:sp>
    </p:spTree>
    <p:extLst>
      <p:ext uri="{BB962C8B-B14F-4D97-AF65-F5344CB8AC3E}">
        <p14:creationId xmlns:p14="http://schemas.microsoft.com/office/powerpoint/2010/main" val="7514437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978">
              <a:defRPr/>
            </a:pPr>
            <a:r>
              <a:rPr lang="en-US" dirty="0"/>
              <a:t>Teacher reflection:  Monica is really improving in the morning at drop off.  On Monday she was sad to leave mom, but allowed me to comfort her on my lap.  She really responds to the singing bowl and stops crying so she can hear the sound it makes.  She is very interested in the sound and when I sing along with it.  </a:t>
            </a:r>
            <a:br>
              <a:rPr lang="en-US" dirty="0"/>
            </a:br>
            <a:r>
              <a:rPr lang="en-US" dirty="0"/>
              <a:t>     Today at arrival Monica had very few tears.  Upon arrival I was ready with the singing bowl and she nodded “yes” in response to asking her if she wanted to help me wake it up.  She sat with me and wanted to help it sing.  </a:t>
            </a:r>
            <a:br>
              <a:rPr lang="en-US" dirty="0"/>
            </a:br>
            <a:r>
              <a:rPr lang="en-US" dirty="0"/>
              <a:t>Later in the morning she went to the bowl to try it by herself.  </a:t>
            </a:r>
          </a:p>
          <a:p>
            <a:endParaRPr lang="en-US" dirty="0"/>
          </a:p>
        </p:txBody>
      </p:sp>
    </p:spTree>
    <p:extLst>
      <p:ext uri="{BB962C8B-B14F-4D97-AF65-F5344CB8AC3E}">
        <p14:creationId xmlns:p14="http://schemas.microsoft.com/office/powerpoint/2010/main" val="42465212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it for our laundry – little boy wanted to wait on going to the restroom because he liked how our clothes smelled better than his!</a:t>
            </a:r>
          </a:p>
          <a:p>
            <a:r>
              <a:rPr lang="en-US" dirty="0"/>
              <a:t>We also put it on a cotton ball in a </a:t>
            </a:r>
            <a:r>
              <a:rPr lang="en-US" dirty="0" err="1"/>
              <a:t>ziplock</a:t>
            </a:r>
            <a:r>
              <a:rPr lang="en-US" dirty="0"/>
              <a:t> bag for children to carry it around in their pocket if they’d</a:t>
            </a:r>
            <a:r>
              <a:rPr lang="en-US" baseline="0" dirty="0"/>
              <a:t> like.</a:t>
            </a:r>
            <a:endParaRPr lang="en-US" dirty="0"/>
          </a:p>
        </p:txBody>
      </p:sp>
    </p:spTree>
    <p:extLst>
      <p:ext uri="{BB962C8B-B14F-4D97-AF65-F5344CB8AC3E}">
        <p14:creationId xmlns:p14="http://schemas.microsoft.com/office/powerpoint/2010/main" val="27026391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Power of compressions</a:t>
            </a:r>
          </a:p>
          <a:p>
            <a:endParaRPr lang="en-US" dirty="0"/>
          </a:p>
          <a:p>
            <a:r>
              <a:rPr lang="en-US" dirty="0"/>
              <a:t>Older students : weighted blankets, deep pressure on arms/legs…</a:t>
            </a:r>
          </a:p>
        </p:txBody>
      </p:sp>
    </p:spTree>
    <p:extLst>
      <p:ext uri="{BB962C8B-B14F-4D97-AF65-F5344CB8AC3E}">
        <p14:creationId xmlns:p14="http://schemas.microsoft.com/office/powerpoint/2010/main" val="14951460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978">
              <a:defRPr/>
            </a:pPr>
            <a:r>
              <a:rPr lang="en-US" dirty="0"/>
              <a:t>Start as a short routine, then can get longer.  Started short, added on in next visits</a:t>
            </a:r>
          </a:p>
          <a:p>
            <a:pPr defTabSz="465978">
              <a:defRPr/>
            </a:pPr>
            <a:r>
              <a:rPr lang="en-US" dirty="0"/>
              <a:t>Older children can make their own routines</a:t>
            </a:r>
          </a:p>
          <a:p>
            <a:pPr defTabSz="465978">
              <a:defRPr/>
            </a:pPr>
            <a:endParaRPr lang="en-US" dirty="0"/>
          </a:p>
          <a:p>
            <a:pPr defTabSz="465978">
              <a:defRPr/>
            </a:pPr>
            <a:r>
              <a:rPr lang="en-US" dirty="0"/>
              <a:t>We encouraged</a:t>
            </a:r>
            <a:r>
              <a:rPr lang="en-US" baseline="0" dirty="0"/>
              <a:t> teachers to jot down reflections as they incorporated the strategies on their own, as well as take photos. When this strategy was 1</a:t>
            </a:r>
            <a:r>
              <a:rPr lang="en-US" baseline="30000" dirty="0"/>
              <a:t>st</a:t>
            </a:r>
            <a:r>
              <a:rPr lang="en-US" baseline="0" dirty="0"/>
              <a:t> introduced, 1 child spoke up, very concerned that he didn’t want to get his clothes and new shoes wet in the bath!</a:t>
            </a:r>
          </a:p>
          <a:p>
            <a:r>
              <a:rPr lang="en-US" baseline="0" dirty="0"/>
              <a:t>A teacher wrote:  </a:t>
            </a:r>
            <a:r>
              <a:rPr lang="en-US" dirty="0">
                <a:solidFill>
                  <a:schemeClr val="accent5">
                    <a:lumMod val="50000"/>
                  </a:schemeClr>
                </a:solidFill>
              </a:rPr>
              <a:t>We first used the loofah to squish and make bubbles.  She almost “melted” when I dried her off.  You could immediately see a difference in her brain state after the “brain bath.” </a:t>
            </a:r>
          </a:p>
          <a:p>
            <a:pPr defTabSz="465978">
              <a:defRPr/>
            </a:pPr>
            <a:endParaRPr lang="en-US" dirty="0"/>
          </a:p>
          <a:p>
            <a:endParaRPr lang="en-US" dirty="0"/>
          </a:p>
        </p:txBody>
      </p:sp>
    </p:spTree>
    <p:extLst>
      <p:ext uri="{BB962C8B-B14F-4D97-AF65-F5344CB8AC3E}">
        <p14:creationId xmlns:p14="http://schemas.microsoft.com/office/powerpoint/2010/main" val="30349235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cause of all negative emotion is a disruption in the body’s energy system.” – Gary Craig, Founder of EFT Meridian or EFT tapping is an easy-to-learn yet effective healing system that is best described as applying the ancient art of acupuncture but without the needles. It involves using the finger tips to tap on specific meridian points on your face and body. It combines ancient Chinese acupressure and modern psychology to deliver astonishing results.</a:t>
            </a:r>
          </a:p>
          <a:p>
            <a:r>
              <a:rPr lang="en-US" dirty="0"/>
              <a:t>Let’s tap together now! After learning the technique, SMCC Leadership team were all tapping during a few stressful meetings!</a:t>
            </a:r>
          </a:p>
          <a:p>
            <a:endParaRPr lang="en-US" dirty="0"/>
          </a:p>
          <a:p>
            <a:r>
              <a:rPr lang="en-US" dirty="0"/>
              <a:t>ORDER doesn’t matter</a:t>
            </a:r>
          </a:p>
          <a:p>
            <a:r>
              <a:rPr lang="en-US" dirty="0"/>
              <a:t>Do NOT haver to do each point</a:t>
            </a:r>
          </a:p>
          <a:p>
            <a:r>
              <a:rPr lang="en-US" dirty="0"/>
              <a:t>Students can lead</a:t>
            </a:r>
          </a:p>
        </p:txBody>
      </p:sp>
    </p:spTree>
    <p:extLst>
      <p:ext uri="{BB962C8B-B14F-4D97-AF65-F5344CB8AC3E}">
        <p14:creationId xmlns:p14="http://schemas.microsoft.com/office/powerpoint/2010/main" val="11309816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248259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585275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them a few minutes to read before I start talking!</a:t>
            </a:r>
          </a:p>
          <a:p>
            <a:endParaRPr lang="en-US" dirty="0"/>
          </a:p>
          <a:p>
            <a:r>
              <a:rPr lang="en-US" dirty="0"/>
              <a:t>Teacher control and COMPLIANCE vs. Focus on Child’s FEELINGS  - NOT the behavior!</a:t>
            </a:r>
          </a:p>
          <a:p>
            <a:endParaRPr lang="en-US" dirty="0"/>
          </a:p>
          <a:p>
            <a:r>
              <a:rPr lang="en-US" dirty="0"/>
              <a:t>“Disrespectful” activity vs. modeling calm behavior….sit beside and rock/hum/tap</a:t>
            </a:r>
          </a:p>
        </p:txBody>
      </p:sp>
    </p:spTree>
    <p:extLst>
      <p:ext uri="{BB962C8B-B14F-4D97-AF65-F5344CB8AC3E}">
        <p14:creationId xmlns:p14="http://schemas.microsoft.com/office/powerpoint/2010/main" val="12567005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978">
              <a:defRPr/>
            </a:pPr>
            <a:r>
              <a:rPr lang="en-US" dirty="0"/>
              <a:t>Give them a few minutes to read before I start talking!</a:t>
            </a:r>
          </a:p>
          <a:p>
            <a:endParaRPr lang="en-US" dirty="0"/>
          </a:p>
          <a:p>
            <a:r>
              <a:rPr lang="en-US" dirty="0"/>
              <a:t>LEADERS need to be prepared to calm the STAFF…What triggered me as an adult?</a:t>
            </a:r>
          </a:p>
          <a:p>
            <a:r>
              <a:rPr lang="en-US" dirty="0"/>
              <a:t>How can I make this a SAFE place for the adults, as well?</a:t>
            </a:r>
          </a:p>
        </p:txBody>
      </p:sp>
    </p:spTree>
    <p:extLst>
      <p:ext uri="{BB962C8B-B14F-4D97-AF65-F5344CB8AC3E}">
        <p14:creationId xmlns:p14="http://schemas.microsoft.com/office/powerpoint/2010/main" val="3647740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356868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created a Self-Care contract for our staff.  You can find it in the resource list.</a:t>
            </a:r>
          </a:p>
          <a:p>
            <a:endParaRPr lang="en-US" dirty="0"/>
          </a:p>
          <a:p>
            <a:r>
              <a:rPr lang="en-US" dirty="0"/>
              <a:t>For those of you working with older students, the strategies listed could be very helpful for them to regulate.</a:t>
            </a:r>
          </a:p>
        </p:txBody>
      </p:sp>
    </p:spTree>
    <p:extLst>
      <p:ext uri="{BB962C8B-B14F-4D97-AF65-F5344CB8AC3E}">
        <p14:creationId xmlns:p14="http://schemas.microsoft.com/office/powerpoint/2010/main" val="19069076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self-care checklist is the same idea; you can find it in the resource list.</a:t>
            </a:r>
          </a:p>
          <a:p>
            <a:r>
              <a:rPr lang="en-US" dirty="0"/>
              <a:t>Choices that adults/older students can access to help with regulation</a:t>
            </a:r>
          </a:p>
        </p:txBody>
      </p:sp>
    </p:spTree>
    <p:extLst>
      <p:ext uri="{BB962C8B-B14F-4D97-AF65-F5344CB8AC3E}">
        <p14:creationId xmlns:p14="http://schemas.microsoft.com/office/powerpoint/2010/main" val="3937010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20266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262426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675750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recording will be posted in the On Demand section of the Keep IN Learning website in the coming weeks.  If there are colleagues you thought of as you watched this today who you think might benefit from the information, please encourage them to check it</a:t>
            </a:r>
            <a:r>
              <a:rPr lang="en-US" baseline="0" dirty="0"/>
              <a:t> out!  In addition, I will be doing another 30 minute recording on the topic of  applied education neuroscience, challenging behaviors, and discipline.  This will also be available in the On Demand section in the coming month or so.</a:t>
            </a:r>
            <a:endParaRPr lang="en-US" dirty="0"/>
          </a:p>
        </p:txBody>
      </p:sp>
    </p:spTree>
    <p:extLst>
      <p:ext uri="{BB962C8B-B14F-4D97-AF65-F5344CB8AC3E}">
        <p14:creationId xmlns:p14="http://schemas.microsoft.com/office/powerpoint/2010/main" val="21726467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35134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give you some context as we begin today.  It’s important for you to know a bit about St. Mary’s and how we came to this work of Applied Educational Neuroscience.  The mission of SMCC is to serve children in poverty.  93% of our students come to SMCC on scholarship, either from CCDF, OMWPK, or St. Mary’s scholarship.  We raise 1.5 million a year to make this happen, because these children deserve it!  Marian Wright Edelman, a strong black woman who is founder and president of the Children’s Defense fund,  came to Butler University several years ago, sharing a very impactful presentation.  One of the things that really struck me, as</a:t>
            </a:r>
            <a:r>
              <a:rPr lang="en-US" baseline="0" dirty="0"/>
              <a:t> well as staff of St. Mary’s, was when she shared some statistics of poor boys of color; she noted that they enter the cradle to prison pipeline at the moment of their birth, through no fault of their own.  How can this be?  This prompted much discussion at SMCC, and this photograph was actually taken the next day.  Connie, our Executive Director, would tell you that the whole week, everywhere they looked they saw groups of boys together, and as you look at this picture, how painful is it to ask the question…”Which one of these will go to prison?”  After much discussion, the staff came to understanding that this is NOT the fate of OUR students, because they have been to a high quality early childhood program.  Marian Wright Edelman stated that this is 1 of the main ways to mitigate the effects of poverty!  The program </a:t>
            </a:r>
            <a:r>
              <a:rPr lang="en-US" b="1" baseline="0" dirty="0"/>
              <a:t>must</a:t>
            </a:r>
            <a:r>
              <a:rPr lang="en-US" baseline="0" dirty="0"/>
              <a:t> be high quality.  Usually, children in poverty enter school a year to 2 years behind their peers; our data shows that 83% of our students enter kindergarten ON GRADE LEVEL.  We consider that a win, for sure!</a:t>
            </a:r>
            <a:endParaRPr lang="en-US" dirty="0"/>
          </a:p>
        </p:txBody>
      </p:sp>
    </p:spTree>
    <p:extLst>
      <p:ext uri="{BB962C8B-B14F-4D97-AF65-F5344CB8AC3E}">
        <p14:creationId xmlns:p14="http://schemas.microsoft.com/office/powerpoint/2010/main" val="2164601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staff of St. Mary’s has been studying the Reggio philosophy since 1999.  We believe</a:t>
            </a:r>
            <a:r>
              <a:rPr lang="en-US" baseline="0" dirty="0"/>
              <a:t> it embodies best practices and honors the child in a most respectful way.  Many times I have heard people discussing the disrespect found in schools these days, and that if students were taught to be respectful in school we wouldn’t have these issues.  The best way to teach respect is to BE RESPECTFUL, and that is exactly what happens in our school!  We honor the Image of the Child, watching and listening so we can best follow their lead in learning.  Children are natural born scientists and explorers – we nurture this and encourage it!  At St. Mary’s Child Center, our goal is to have the child’s “voice” louder than the adult voice.  Rather than the adult telling the child what to do, when to do it, and HOW to do it, we set out provocations and then follow the child’s lead.  I could literally talk ALL day about this topic, so let me know if you would like to hear more another time!  </a:t>
            </a:r>
          </a:p>
          <a:p>
            <a:endParaRPr lang="en-US" baseline="0" dirty="0"/>
          </a:p>
          <a:p>
            <a:r>
              <a:rPr lang="en-US" baseline="0" dirty="0"/>
              <a:t>The coming slides are documentation of an early childhood educator and a toddler in a preschool in Reggio Emilia.  I wanted to share this today because I feel it shows us the brain in action – connections are being made.  Children are truly brilliant!</a:t>
            </a:r>
            <a:endParaRPr lang="en-US" dirty="0"/>
          </a:p>
        </p:txBody>
      </p:sp>
    </p:spTree>
    <p:extLst>
      <p:ext uri="{BB962C8B-B14F-4D97-AF65-F5344CB8AC3E}">
        <p14:creationId xmlns:p14="http://schemas.microsoft.com/office/powerpoint/2010/main" val="2083165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the child is looking at a catalogue of wrist</a:t>
            </a:r>
            <a:r>
              <a:rPr lang="en-US" baseline="0" dirty="0"/>
              <a:t> watches with his teacher.</a:t>
            </a:r>
            <a:endParaRPr lang="en-US" dirty="0"/>
          </a:p>
        </p:txBody>
      </p:sp>
    </p:spTree>
    <p:extLst>
      <p:ext uri="{BB962C8B-B14F-4D97-AF65-F5344CB8AC3E}">
        <p14:creationId xmlns:p14="http://schemas.microsoft.com/office/powerpoint/2010/main" val="2196224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teacher allows the</a:t>
            </a:r>
            <a:r>
              <a:rPr lang="en-US" baseline="0" dirty="0"/>
              <a:t> child to investigate her watch...</a:t>
            </a:r>
            <a:endParaRPr lang="en-US" dirty="0"/>
          </a:p>
        </p:txBody>
      </p:sp>
    </p:spTree>
    <p:extLst>
      <p:ext uri="{BB962C8B-B14F-4D97-AF65-F5344CB8AC3E}">
        <p14:creationId xmlns:p14="http://schemas.microsoft.com/office/powerpoint/2010/main" val="2101899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 then encourages the child to listen to the sound of her watch (obviously, it was not digital!). The next slide shows a neural connection being made...</a:t>
            </a:r>
          </a:p>
        </p:txBody>
      </p:sp>
    </p:spTree>
    <p:extLst>
      <p:ext uri="{BB962C8B-B14F-4D97-AF65-F5344CB8AC3E}">
        <p14:creationId xmlns:p14="http://schemas.microsoft.com/office/powerpoint/2010/main" val="1672738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child bends down to listen to the watch in the catalogue – brilliant!  Children are natural scientists, curious about</a:t>
            </a:r>
            <a:r>
              <a:rPr lang="en-US" baseline="0" dirty="0"/>
              <a:t> the world around them.  EVERYTHING is new to them, and as early educators, we have the privilege of seeing the world through their fresh eyes!</a:t>
            </a:r>
            <a:endParaRPr lang="en-US" dirty="0"/>
          </a:p>
        </p:txBody>
      </p:sp>
    </p:spTree>
    <p:extLst>
      <p:ext uri="{BB962C8B-B14F-4D97-AF65-F5344CB8AC3E}">
        <p14:creationId xmlns:p14="http://schemas.microsoft.com/office/powerpoint/2010/main" val="4854769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787400" y="1511300"/>
            <a:ext cx="11430000" cy="3810000"/>
          </a:xfrm>
          <a:prstGeom prst="rect">
            <a:avLst/>
          </a:prstGeom>
        </p:spPr>
        <p:txBody>
          <a:bodyPr anchor="b"/>
          <a:lstStyle>
            <a:lvl1pPr defTabSz="1183436">
              <a:defRPr>
                <a:solidFill>
                  <a:srgbClr val="276D6D"/>
                </a:solidFill>
              </a:defRPr>
            </a:lvl1pPr>
          </a:lstStyle>
          <a:p>
            <a:pPr>
              <a:defRPr>
                <a:effectLst/>
              </a:defRPr>
            </a:pPr>
            <a:r>
              <a:t>Title Text</a:t>
            </a:r>
          </a:p>
        </p:txBody>
      </p:sp>
      <p:sp>
        <p:nvSpPr>
          <p:cNvPr id="12" name="Body Level One…"/>
          <p:cNvSpPr txBox="1">
            <a:spLocks noGrp="1"/>
          </p:cNvSpPr>
          <p:nvPr>
            <p:ph type="body" sz="quarter" idx="1"/>
          </p:nvPr>
        </p:nvSpPr>
        <p:spPr>
          <a:xfrm>
            <a:off x="787400" y="5308600"/>
            <a:ext cx="11430000" cy="1447800"/>
          </a:xfrm>
          <a:prstGeom prst="rect">
            <a:avLst/>
          </a:prstGeom>
        </p:spPr>
        <p:txBody>
          <a:bodyPr anchor="t"/>
          <a:lstStyle>
            <a:lvl1pPr marL="0" indent="0" algn="ctr">
              <a:spcBef>
                <a:spcPts val="0"/>
              </a:spcBef>
              <a:buSzTx/>
              <a:buNone/>
              <a:defRPr sz="4000"/>
            </a:lvl1pPr>
            <a:lvl2pPr marL="0" indent="0" algn="ctr">
              <a:spcBef>
                <a:spcPts val="0"/>
              </a:spcBef>
              <a:buSzTx/>
              <a:buNone/>
              <a:defRPr sz="4000"/>
            </a:lvl2pPr>
            <a:lvl3pPr marL="0" indent="0" algn="ctr">
              <a:spcBef>
                <a:spcPts val="0"/>
              </a:spcBef>
              <a:buSzTx/>
              <a:buNone/>
              <a:defRPr sz="4000"/>
            </a:lvl3pPr>
            <a:lvl4pPr marL="0" indent="0" algn="ctr">
              <a:spcBef>
                <a:spcPts val="0"/>
              </a:spcBef>
              <a:buSzTx/>
              <a:buNone/>
              <a:defRPr sz="4000"/>
            </a:lvl4pPr>
            <a:lvl5pPr marL="0" indent="0" algn="ctr">
              <a:spcBef>
                <a:spcPts val="0"/>
              </a:spcBef>
              <a:buSzTx/>
              <a:buNone/>
              <a:defRPr sz="40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wo Content">
    <p:bg>
      <p:bgPr>
        <a:solidFill>
          <a:srgbClr val="4F81BD"/>
        </a:solidFill>
        <a:effectLst/>
      </p:bgPr>
    </p:bg>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650239" y="390596"/>
            <a:ext cx="11704322" cy="1625601"/>
          </a:xfrm>
          <a:prstGeom prst="rect">
            <a:avLst/>
          </a:prstGeom>
        </p:spPr>
        <p:txBody>
          <a:bodyPr lIns="65023" tIns="65023" rIns="65023" bIns="65023"/>
          <a:lstStyle>
            <a:lvl1pPr defTabSz="1300480">
              <a:defRPr sz="6200">
                <a:solidFill>
                  <a:srgbClr val="000000"/>
                </a:solidFill>
                <a:latin typeface="Calibri"/>
                <a:ea typeface="Calibri"/>
                <a:cs typeface="Calibri"/>
                <a:sym typeface="Calibri"/>
              </a:defRPr>
            </a:lvl1pPr>
          </a:lstStyle>
          <a:p>
            <a:pPr>
              <a:defRPr>
                <a:effectLst/>
              </a:defRPr>
            </a:pPr>
            <a:r>
              <a:t>Title Text</a:t>
            </a:r>
          </a:p>
        </p:txBody>
      </p:sp>
      <p:sp>
        <p:nvSpPr>
          <p:cNvPr id="127" name="Body Level One…"/>
          <p:cNvSpPr txBox="1">
            <a:spLocks noGrp="1"/>
          </p:cNvSpPr>
          <p:nvPr>
            <p:ph type="body" sz="half" idx="1"/>
          </p:nvPr>
        </p:nvSpPr>
        <p:spPr>
          <a:xfrm>
            <a:off x="650239" y="2275839"/>
            <a:ext cx="5743788" cy="6436927"/>
          </a:xfrm>
          <a:prstGeom prst="rect">
            <a:avLst/>
          </a:prstGeom>
        </p:spPr>
        <p:txBody>
          <a:bodyPr lIns="65023" tIns="65023" rIns="65023" bIns="65023" anchor="t"/>
          <a:lstStyle>
            <a:lvl1pPr marL="465364" indent="-465364" defTabSz="1300480">
              <a:spcBef>
                <a:spcPts val="900"/>
              </a:spcBef>
              <a:buSzPct val="100000"/>
              <a:buFont typeface="Arial"/>
              <a:buChar char="•"/>
              <a:defRPr sz="3800">
                <a:solidFill>
                  <a:srgbClr val="000000"/>
                </a:solidFill>
                <a:latin typeface="Calibri"/>
                <a:ea typeface="Calibri"/>
                <a:cs typeface="Calibri"/>
                <a:sym typeface="Calibri"/>
              </a:defRPr>
            </a:lvl1pPr>
            <a:lvl2pPr marL="909637" indent="-452437" defTabSz="1300480">
              <a:spcBef>
                <a:spcPts val="900"/>
              </a:spcBef>
              <a:buSzPct val="100000"/>
              <a:buFont typeface="Arial"/>
              <a:buChar char="–"/>
              <a:defRPr sz="3800">
                <a:solidFill>
                  <a:srgbClr val="000000"/>
                </a:solidFill>
                <a:latin typeface="Calibri"/>
                <a:ea typeface="Calibri"/>
                <a:cs typeface="Calibri"/>
                <a:sym typeface="Calibri"/>
              </a:defRPr>
            </a:lvl2pPr>
            <a:lvl3pPr marL="1348739" indent="-434339" defTabSz="1300480">
              <a:spcBef>
                <a:spcPts val="900"/>
              </a:spcBef>
              <a:buSzPct val="100000"/>
              <a:buFont typeface="Arial"/>
              <a:buChar char="•"/>
              <a:defRPr sz="3800">
                <a:solidFill>
                  <a:srgbClr val="000000"/>
                </a:solidFill>
                <a:latin typeface="Calibri"/>
                <a:ea typeface="Calibri"/>
                <a:cs typeface="Calibri"/>
                <a:sym typeface="Calibri"/>
              </a:defRPr>
            </a:lvl3pPr>
            <a:lvl4pPr marL="1854200" indent="-482600" defTabSz="1300480">
              <a:spcBef>
                <a:spcPts val="900"/>
              </a:spcBef>
              <a:buSzPct val="100000"/>
              <a:buFont typeface="Arial"/>
              <a:buChar char="–"/>
              <a:defRPr sz="3800">
                <a:solidFill>
                  <a:srgbClr val="000000"/>
                </a:solidFill>
                <a:latin typeface="Calibri"/>
                <a:ea typeface="Calibri"/>
                <a:cs typeface="Calibri"/>
                <a:sym typeface="Calibri"/>
              </a:defRPr>
            </a:lvl4pPr>
            <a:lvl5pPr marL="2311400" indent="-482600" defTabSz="1300480">
              <a:spcBef>
                <a:spcPts val="900"/>
              </a:spcBef>
              <a:buSzPct val="100000"/>
              <a:buFont typeface="Arial"/>
              <a:buChar char="»"/>
              <a:defRPr sz="3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xfrm>
            <a:off x="11998689" y="9114112"/>
            <a:ext cx="355871" cy="371349"/>
          </a:xfrm>
          <a:prstGeom prst="rect">
            <a:avLst/>
          </a:prstGeom>
        </p:spPr>
        <p:txBody>
          <a:bodyPr lIns="65023" tIns="65023" rIns="65023" bIns="65023"/>
          <a:lstStyle>
            <a:lvl1pPr algn="r" defTabSz="1300480">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wo Content">
    <p:bg>
      <p:bgPr>
        <a:solidFill>
          <a:srgbClr val="4F81BD"/>
        </a:solidFill>
        <a:effectLst/>
      </p:bgPr>
    </p:bg>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650239" y="390596"/>
            <a:ext cx="11704322" cy="1625601"/>
          </a:xfrm>
          <a:prstGeom prst="rect">
            <a:avLst/>
          </a:prstGeom>
        </p:spPr>
        <p:txBody>
          <a:bodyPr lIns="65023" tIns="65023" rIns="65023" bIns="65023"/>
          <a:lstStyle>
            <a:lvl1pPr defTabSz="1300480">
              <a:defRPr sz="6200">
                <a:solidFill>
                  <a:srgbClr val="000000"/>
                </a:solidFill>
                <a:latin typeface="Calibri"/>
                <a:ea typeface="Calibri"/>
                <a:cs typeface="Calibri"/>
                <a:sym typeface="Calibri"/>
              </a:defRPr>
            </a:lvl1pPr>
          </a:lstStyle>
          <a:p>
            <a:pPr>
              <a:defRPr>
                <a:effectLst/>
              </a:defRPr>
            </a:pPr>
            <a:r>
              <a:t>Title Text</a:t>
            </a:r>
          </a:p>
        </p:txBody>
      </p:sp>
      <p:sp>
        <p:nvSpPr>
          <p:cNvPr id="136" name="Body Level One…"/>
          <p:cNvSpPr txBox="1">
            <a:spLocks noGrp="1"/>
          </p:cNvSpPr>
          <p:nvPr>
            <p:ph type="body" sz="half" idx="1"/>
          </p:nvPr>
        </p:nvSpPr>
        <p:spPr>
          <a:xfrm>
            <a:off x="650239" y="2275839"/>
            <a:ext cx="5743788" cy="6436927"/>
          </a:xfrm>
          <a:prstGeom prst="rect">
            <a:avLst/>
          </a:prstGeom>
        </p:spPr>
        <p:txBody>
          <a:bodyPr lIns="65023" tIns="65023" rIns="65023" bIns="65023" anchor="t"/>
          <a:lstStyle>
            <a:lvl1pPr marL="465364" indent="-465364" defTabSz="1300480">
              <a:spcBef>
                <a:spcPts val="900"/>
              </a:spcBef>
              <a:buSzPct val="100000"/>
              <a:buFont typeface="Arial"/>
              <a:buChar char="•"/>
              <a:defRPr sz="3800">
                <a:solidFill>
                  <a:srgbClr val="000000"/>
                </a:solidFill>
                <a:latin typeface="Calibri"/>
                <a:ea typeface="Calibri"/>
                <a:cs typeface="Calibri"/>
                <a:sym typeface="Calibri"/>
              </a:defRPr>
            </a:lvl1pPr>
            <a:lvl2pPr marL="909637" indent="-452437" defTabSz="1300480">
              <a:spcBef>
                <a:spcPts val="900"/>
              </a:spcBef>
              <a:buSzPct val="100000"/>
              <a:buFont typeface="Arial"/>
              <a:buChar char="–"/>
              <a:defRPr sz="3800">
                <a:solidFill>
                  <a:srgbClr val="000000"/>
                </a:solidFill>
                <a:latin typeface="Calibri"/>
                <a:ea typeface="Calibri"/>
                <a:cs typeface="Calibri"/>
                <a:sym typeface="Calibri"/>
              </a:defRPr>
            </a:lvl2pPr>
            <a:lvl3pPr marL="1348739" indent="-434339" defTabSz="1300480">
              <a:spcBef>
                <a:spcPts val="900"/>
              </a:spcBef>
              <a:buSzPct val="100000"/>
              <a:buFont typeface="Arial"/>
              <a:buChar char="•"/>
              <a:defRPr sz="3800">
                <a:solidFill>
                  <a:srgbClr val="000000"/>
                </a:solidFill>
                <a:latin typeface="Calibri"/>
                <a:ea typeface="Calibri"/>
                <a:cs typeface="Calibri"/>
                <a:sym typeface="Calibri"/>
              </a:defRPr>
            </a:lvl3pPr>
            <a:lvl4pPr marL="1854200" indent="-482600" defTabSz="1300480">
              <a:spcBef>
                <a:spcPts val="900"/>
              </a:spcBef>
              <a:buSzPct val="100000"/>
              <a:buFont typeface="Arial"/>
              <a:buChar char="–"/>
              <a:defRPr sz="3800">
                <a:solidFill>
                  <a:srgbClr val="000000"/>
                </a:solidFill>
                <a:latin typeface="Calibri"/>
                <a:ea typeface="Calibri"/>
                <a:cs typeface="Calibri"/>
                <a:sym typeface="Calibri"/>
              </a:defRPr>
            </a:lvl4pPr>
            <a:lvl5pPr marL="2311400" indent="-482600" defTabSz="1300480">
              <a:spcBef>
                <a:spcPts val="900"/>
              </a:spcBef>
              <a:buSzPct val="100000"/>
              <a:buFont typeface="Arial"/>
              <a:buChar char="»"/>
              <a:defRPr sz="3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xfrm>
            <a:off x="11998689" y="9114112"/>
            <a:ext cx="355871" cy="371349"/>
          </a:xfrm>
          <a:prstGeom prst="rect">
            <a:avLst/>
          </a:prstGeom>
        </p:spPr>
        <p:txBody>
          <a:bodyPr lIns="65023" tIns="65023" rIns="65023" bIns="65023"/>
          <a:lstStyle>
            <a:lvl1pPr algn="r" defTabSz="1300480">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6"/>
          <p:cNvSpPr>
            <a:spLocks noGrp="1"/>
          </p:cNvSpPr>
          <p:nvPr>
            <p:ph type="dt" sz="half" idx="10"/>
          </p:nvPr>
        </p:nvSpPr>
        <p:spPr>
          <a:xfrm>
            <a:off x="4240107" y="388338"/>
            <a:ext cx="4524587" cy="415431"/>
          </a:xfrm>
          <a:prstGeom prst="rect">
            <a:avLst/>
          </a:prstGeom>
        </p:spPr>
        <p:txBody>
          <a:bodyPr lIns="130046" tIns="65023" rIns="130046" bIns="65023"/>
          <a:lstStyle>
            <a:lvl1pPr>
              <a:defRPr/>
            </a:lvl1pPr>
          </a:lstStyle>
          <a:p>
            <a:pPr>
              <a:defRPr/>
            </a:pPr>
            <a:endParaRPr lang="en-US"/>
          </a:p>
        </p:txBody>
      </p:sp>
      <p:sp>
        <p:nvSpPr>
          <p:cNvPr id="3" name="Slide Number Placeholder 7"/>
          <p:cNvSpPr>
            <a:spLocks noGrp="1"/>
          </p:cNvSpPr>
          <p:nvPr>
            <p:ph type="sldNum" sz="quarter" idx="11"/>
          </p:nvPr>
        </p:nvSpPr>
        <p:spPr>
          <a:xfrm>
            <a:off x="6271630" y="9126627"/>
            <a:ext cx="448841" cy="441146"/>
          </a:xfrm>
        </p:spPr>
        <p:txBody>
          <a:bodyPr/>
          <a:lstStyle>
            <a:lvl1pPr>
              <a:defRPr/>
            </a:lvl1pPr>
          </a:lstStyle>
          <a:p>
            <a:pPr>
              <a:defRPr/>
            </a:pPr>
            <a:fld id="{D3B65B5A-6A8B-4D13-AD19-DFCA6D8A0BAE}" type="slidenum">
              <a:rPr lang="en-US"/>
              <a:pPr>
                <a:defRPr/>
              </a:pPr>
              <a:t>‹#›</a:t>
            </a:fld>
            <a:endParaRPr lang="en-US" dirty="0"/>
          </a:p>
        </p:txBody>
      </p:sp>
      <p:sp>
        <p:nvSpPr>
          <p:cNvPr id="4" name="Footer Placeholder 8"/>
          <p:cNvSpPr>
            <a:spLocks noGrp="1"/>
          </p:cNvSpPr>
          <p:nvPr>
            <p:ph type="ftr" sz="quarter" idx="12"/>
          </p:nvPr>
        </p:nvSpPr>
        <p:spPr>
          <a:xfrm>
            <a:off x="2059094" y="9225280"/>
            <a:ext cx="8886613" cy="415431"/>
          </a:xfrm>
          <a:prstGeom prst="rect">
            <a:avLst/>
          </a:prstGeom>
        </p:spPr>
        <p:txBody>
          <a:bodyPr lIns="130046" tIns="65023" rIns="130046" bIns="65023"/>
          <a:lstStyle>
            <a:lvl1pPr>
              <a:defRPr/>
            </a:lvl1pPr>
          </a:lstStyle>
          <a:p>
            <a:pPr>
              <a:defRPr/>
            </a:pPr>
            <a:endParaRPr lang="en-US"/>
          </a:p>
        </p:txBody>
      </p:sp>
    </p:spTree>
    <p:extLst>
      <p:ext uri="{BB962C8B-B14F-4D97-AF65-F5344CB8AC3E}">
        <p14:creationId xmlns:p14="http://schemas.microsoft.com/office/powerpoint/2010/main" val="298794698"/>
      </p:ext>
    </p:extLst>
  </p:cSld>
  <p:clrMapOvr>
    <a:masterClrMapping/>
  </p:clrMapOvr>
  <p:transition spd="slow" advClick="0" advTm="4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240" y="2275841"/>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0773" y="2275841"/>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50240" y="9040143"/>
            <a:ext cx="3034453" cy="519289"/>
          </a:xfrm>
          <a:prstGeom prst="rect">
            <a:avLst/>
          </a:prstGeom>
        </p:spPr>
        <p:txBody>
          <a:bodyPr lIns="130046" tIns="65023" rIns="130046" bIns="65023"/>
          <a:lstStyle/>
          <a:p>
            <a:fld id="{38CAD12D-8A58-44BD-9406-102183C3677C}" type="datetimeFigureOut">
              <a:rPr lang="en-US" smtClean="0"/>
              <a:t>12/9/2020</a:t>
            </a:fld>
            <a:endParaRPr lang="en-US"/>
          </a:p>
        </p:txBody>
      </p:sp>
      <p:sp>
        <p:nvSpPr>
          <p:cNvPr id="6" name="Footer Placeholder 5"/>
          <p:cNvSpPr>
            <a:spLocks noGrp="1"/>
          </p:cNvSpPr>
          <p:nvPr>
            <p:ph type="ftr" sz="quarter" idx="11"/>
          </p:nvPr>
        </p:nvSpPr>
        <p:spPr>
          <a:xfrm>
            <a:off x="4443307" y="9040143"/>
            <a:ext cx="4118187" cy="519289"/>
          </a:xfrm>
          <a:prstGeom prst="rect">
            <a:avLst/>
          </a:prstGeom>
        </p:spPr>
        <p:txBody>
          <a:bodyPr lIns="130046" tIns="65023" rIns="130046" bIns="65023"/>
          <a:lstStyle/>
          <a:p>
            <a:endParaRPr lang="en-US"/>
          </a:p>
        </p:txBody>
      </p:sp>
      <p:sp>
        <p:nvSpPr>
          <p:cNvPr id="7" name="Slide Number Placeholder 6"/>
          <p:cNvSpPr>
            <a:spLocks noGrp="1"/>
          </p:cNvSpPr>
          <p:nvPr>
            <p:ph type="sldNum" sz="quarter" idx="12"/>
          </p:nvPr>
        </p:nvSpPr>
        <p:spPr>
          <a:xfrm>
            <a:off x="6271630" y="9126627"/>
            <a:ext cx="448841" cy="441146"/>
          </a:xfrm>
        </p:spPr>
        <p:txBody>
          <a:bodyPr/>
          <a:lstStyle/>
          <a:p>
            <a:fld id="{AEE22EC4-47B7-427A-B3AE-4C97F5E84DB3}" type="slidenum">
              <a:rPr lang="en-US" smtClean="0"/>
              <a:t>‹#›</a:t>
            </a:fld>
            <a:endParaRPr lang="en-US"/>
          </a:p>
        </p:txBody>
      </p:sp>
    </p:spTree>
    <p:extLst>
      <p:ext uri="{BB962C8B-B14F-4D97-AF65-F5344CB8AC3E}">
        <p14:creationId xmlns:p14="http://schemas.microsoft.com/office/powerpoint/2010/main" val="38984332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Keep Indiana Learning Title Slide" type="secHead">
  <p:cSld name="Keep Indiana Learning Title Slid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6"/>
          <p:cNvSpPr txBox="1">
            <a:spLocks noGrp="1"/>
          </p:cNvSpPr>
          <p:nvPr>
            <p:ph type="sldNum" idx="12"/>
          </p:nvPr>
        </p:nvSpPr>
        <p:spPr>
          <a:xfrm>
            <a:off x="12049718" y="8842841"/>
            <a:ext cx="780373" cy="746382"/>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422"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422"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422"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422"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422"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422"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422"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422"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422"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47114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Image"/>
          <p:cNvSpPr>
            <a:spLocks noGrp="1"/>
          </p:cNvSpPr>
          <p:nvPr>
            <p:ph type="pic" sz="half" idx="13"/>
          </p:nvPr>
        </p:nvSpPr>
        <p:spPr>
          <a:xfrm>
            <a:off x="2489200" y="889000"/>
            <a:ext cx="8051800" cy="6083300"/>
          </a:xfrm>
          <a:prstGeom prst="rect">
            <a:avLst/>
          </a:prstGeom>
          <a:ln w="9525">
            <a:round/>
          </a:ln>
          <a:effectLst>
            <a:outerShdw blurRad="63500" dist="38100" dir="5400000" rotWithShape="0">
              <a:srgbClr val="000000">
                <a:alpha val="50000"/>
              </a:srgbClr>
            </a:outerShdw>
          </a:effectLst>
        </p:spPr>
        <p:txBody>
          <a:bodyPr lIns="91439" tIns="45719" rIns="91439" bIns="45719" anchor="t">
            <a:noAutofit/>
          </a:bodyPr>
          <a:lstStyle/>
          <a:p>
            <a:endParaRPr/>
          </a:p>
        </p:txBody>
      </p:sp>
      <p:sp>
        <p:nvSpPr>
          <p:cNvPr id="21" name="Title Text"/>
          <p:cNvSpPr txBox="1">
            <a:spLocks noGrp="1"/>
          </p:cNvSpPr>
          <p:nvPr>
            <p:ph type="title"/>
          </p:nvPr>
        </p:nvSpPr>
        <p:spPr>
          <a:xfrm>
            <a:off x="787400" y="7188200"/>
            <a:ext cx="11430000" cy="1270000"/>
          </a:xfrm>
          <a:prstGeom prst="rect">
            <a:avLst/>
          </a:prstGeom>
        </p:spPr>
        <p:txBody>
          <a:bodyPr anchor="b"/>
          <a:lstStyle>
            <a:lvl1pPr defTabSz="1183436">
              <a:defRPr>
                <a:solidFill>
                  <a:srgbClr val="276D6D"/>
                </a:solidFill>
              </a:defRPr>
            </a:lvl1pPr>
          </a:lstStyle>
          <a:p>
            <a:pPr>
              <a:defRPr>
                <a:effectLst/>
              </a:defRPr>
            </a:pPr>
            <a:r>
              <a:t>Title Text</a:t>
            </a:r>
          </a:p>
        </p:txBody>
      </p:sp>
      <p:sp>
        <p:nvSpPr>
          <p:cNvPr id="22" name="Body Level One…"/>
          <p:cNvSpPr txBox="1">
            <a:spLocks noGrp="1"/>
          </p:cNvSpPr>
          <p:nvPr>
            <p:ph type="body" sz="quarter" idx="1"/>
          </p:nvPr>
        </p:nvSpPr>
        <p:spPr>
          <a:xfrm>
            <a:off x="787400" y="8407400"/>
            <a:ext cx="11430000" cy="1041400"/>
          </a:xfrm>
          <a:prstGeom prst="rect">
            <a:avLst/>
          </a:prstGeom>
        </p:spPr>
        <p:txBody>
          <a:bodyPr anchor="t"/>
          <a:lstStyle>
            <a:lvl1pPr marL="0" indent="0" algn="ctr">
              <a:spcBef>
                <a:spcPts val="0"/>
              </a:spcBef>
              <a:buSzTx/>
              <a:buNone/>
              <a:defRPr sz="4000"/>
            </a:lvl1pPr>
            <a:lvl2pPr marL="0" indent="0" algn="ctr">
              <a:spcBef>
                <a:spcPts val="0"/>
              </a:spcBef>
              <a:buSzTx/>
              <a:buNone/>
              <a:defRPr sz="4000"/>
            </a:lvl2pPr>
            <a:lvl3pPr marL="0" indent="0" algn="ctr">
              <a:spcBef>
                <a:spcPts val="0"/>
              </a:spcBef>
              <a:buSzTx/>
              <a:buNone/>
              <a:defRPr sz="4000"/>
            </a:lvl3pPr>
            <a:lvl4pPr marL="0" indent="0" algn="ctr">
              <a:spcBef>
                <a:spcPts val="0"/>
              </a:spcBef>
              <a:buSzTx/>
              <a:buNone/>
              <a:defRPr sz="4000"/>
            </a:lvl4pPr>
            <a:lvl5pPr marL="0" indent="0" algn="ctr">
              <a:spcBef>
                <a:spcPts val="0"/>
              </a:spcBef>
              <a:buSzTx/>
              <a:buNone/>
              <a:defRPr sz="40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xfrm>
            <a:off x="6302692" y="9131300"/>
            <a:ext cx="386716" cy="431800"/>
          </a:xfrm>
          <a:prstGeom prst="rect">
            <a:avLst/>
          </a:prstGeom>
        </p:spPr>
        <p:txBody>
          <a:bodyPr anchor="t"/>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787400" y="3657600"/>
            <a:ext cx="11430000" cy="24384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xfrm>
            <a:off x="787400" y="2768600"/>
            <a:ext cx="11430000" cy="5715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quarter" idx="13"/>
          </p:nvPr>
        </p:nvSpPr>
        <p:spPr>
          <a:xfrm>
            <a:off x="7556500" y="2933700"/>
            <a:ext cx="3987347" cy="5308600"/>
          </a:xfrm>
          <a:prstGeom prst="rect">
            <a:avLst/>
          </a:prstGeom>
          <a:ln w="9525">
            <a:round/>
          </a:ln>
          <a:effectLst>
            <a:outerShdw blurRad="63500" dist="38100" dir="5400000" rotWithShape="0">
              <a:srgbClr val="000000">
                <a:alpha val="50000"/>
              </a:srgbClr>
            </a:outerShdw>
          </a:effectLst>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787400" y="2768600"/>
            <a:ext cx="5486400" cy="5715000"/>
          </a:xfrm>
          <a:prstGeom prst="rect">
            <a:avLst/>
          </a:prstGeom>
        </p:spPr>
        <p:txBody>
          <a:bodyPr/>
          <a:lstStyle>
            <a:lvl1pPr marL="342900" indent="-342900">
              <a:spcBef>
                <a:spcPts val="2800"/>
              </a:spcBef>
              <a:buBlip>
                <a:blip r:embed="rId2"/>
              </a:buBlip>
              <a:defRPr sz="3000"/>
            </a:lvl1pPr>
            <a:lvl2pPr marL="685800" indent="-342900">
              <a:spcBef>
                <a:spcPts val="2800"/>
              </a:spcBef>
              <a:buBlip>
                <a:blip r:embed="rId2"/>
              </a:buBlip>
              <a:defRPr sz="3000"/>
            </a:lvl2pPr>
            <a:lvl3pPr marL="1028700" indent="-342900">
              <a:spcBef>
                <a:spcPts val="2800"/>
              </a:spcBef>
              <a:buBlip>
                <a:blip r:embed="rId2"/>
              </a:buBlip>
              <a:defRPr sz="3000"/>
            </a:lvl3pPr>
            <a:lvl4pPr marL="1371600" indent="-342900">
              <a:spcBef>
                <a:spcPts val="2800"/>
              </a:spcBef>
              <a:buBlip>
                <a:blip r:embed="rId2"/>
              </a:buBlip>
              <a:defRPr sz="3000"/>
            </a:lvl4pPr>
            <a:lvl5pPr marL="1714500" indent="-342900">
              <a:spcBef>
                <a:spcPts val="2800"/>
              </a:spcBef>
              <a:buBlip>
                <a:blip r:embed="rId2"/>
              </a:buBlip>
              <a:defRPr sz="30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3 - Up">
    <p:spTree>
      <p:nvGrpSpPr>
        <p:cNvPr id="1" name=""/>
        <p:cNvGrpSpPr/>
        <p:nvPr/>
      </p:nvGrpSpPr>
      <p:grpSpPr>
        <a:xfrm>
          <a:off x="0" y="0"/>
          <a:ext cx="0" cy="0"/>
          <a:chOff x="0" y="0"/>
          <a:chExt cx="0" cy="0"/>
        </a:xfrm>
      </p:grpSpPr>
      <p:sp>
        <p:nvSpPr>
          <p:cNvPr id="83" name="Image"/>
          <p:cNvSpPr>
            <a:spLocks noGrp="1"/>
          </p:cNvSpPr>
          <p:nvPr>
            <p:ph type="pic" idx="13"/>
          </p:nvPr>
        </p:nvSpPr>
        <p:spPr>
          <a:xfrm>
            <a:off x="787400" y="685800"/>
            <a:ext cx="6184900" cy="8229600"/>
          </a:xfrm>
          <a:prstGeom prst="rect">
            <a:avLst/>
          </a:prstGeom>
          <a:ln w="9525">
            <a:round/>
          </a:ln>
          <a:effectLst>
            <a:outerShdw blurRad="63500" dist="38100" dir="5400000" rotWithShape="0">
              <a:srgbClr val="000000">
                <a:alpha val="50000"/>
              </a:srgbClr>
            </a:outerShdw>
          </a:effectLst>
        </p:spPr>
        <p:txBody>
          <a:bodyPr lIns="91439" tIns="45719" rIns="91439" bIns="45719" anchor="t">
            <a:noAutofit/>
          </a:bodyPr>
          <a:lstStyle/>
          <a:p>
            <a:endParaRPr/>
          </a:p>
        </p:txBody>
      </p:sp>
      <p:sp>
        <p:nvSpPr>
          <p:cNvPr id="84" name="Image"/>
          <p:cNvSpPr>
            <a:spLocks noGrp="1"/>
          </p:cNvSpPr>
          <p:nvPr>
            <p:ph type="pic" sz="quarter" idx="14"/>
          </p:nvPr>
        </p:nvSpPr>
        <p:spPr>
          <a:xfrm>
            <a:off x="7645400" y="685800"/>
            <a:ext cx="4572000" cy="2984500"/>
          </a:xfrm>
          <a:prstGeom prst="rect">
            <a:avLst/>
          </a:prstGeom>
          <a:ln w="9525">
            <a:round/>
          </a:ln>
          <a:effectLst>
            <a:outerShdw blurRad="63500" dist="38100" dir="5400000" rotWithShape="0">
              <a:srgbClr val="000000">
                <a:alpha val="50000"/>
              </a:srgbClr>
            </a:outerShdw>
          </a:effectLst>
        </p:spPr>
        <p:txBody>
          <a:bodyPr lIns="91439" tIns="45719" rIns="91439" bIns="45719" anchor="t">
            <a:noAutofit/>
          </a:bodyPr>
          <a:lstStyle/>
          <a:p>
            <a:endParaRPr/>
          </a:p>
        </p:txBody>
      </p:sp>
      <p:sp>
        <p:nvSpPr>
          <p:cNvPr id="85" name="Image"/>
          <p:cNvSpPr>
            <a:spLocks noGrp="1"/>
          </p:cNvSpPr>
          <p:nvPr>
            <p:ph type="pic" sz="quarter" idx="15"/>
          </p:nvPr>
        </p:nvSpPr>
        <p:spPr>
          <a:xfrm>
            <a:off x="7645400" y="4381500"/>
            <a:ext cx="4572000" cy="4546600"/>
          </a:xfrm>
          <a:prstGeom prst="rect">
            <a:avLst/>
          </a:prstGeom>
          <a:ln w="9525">
            <a:round/>
          </a:ln>
          <a:effectLst>
            <a:outerShdw blurRad="63500" dist="38100" dir="5400000" rotWithShape="0">
              <a:srgbClr val="000000">
                <a:alpha val="50000"/>
              </a:srgbClr>
            </a:outerShdw>
          </a:effectLst>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270000" y="6362700"/>
            <a:ext cx="10464800" cy="533400"/>
          </a:xfrm>
          <a:prstGeom prst="rect">
            <a:avLst/>
          </a:prstGeom>
        </p:spPr>
        <p:txBody>
          <a:bodyPr anchor="t">
            <a:spAutoFit/>
          </a:bodyPr>
          <a:lstStyle>
            <a:lvl1pPr marL="0" indent="0" algn="ctr">
              <a:spcBef>
                <a:spcPts val="0"/>
              </a:spcBef>
              <a:buSzTx/>
              <a:buNone/>
              <a:defRPr sz="2800" i="1"/>
            </a:lvl1pPr>
          </a:lstStyle>
          <a:p>
            <a:r>
              <a:t>–Johnny Appleseed</a:t>
            </a:r>
          </a:p>
        </p:txBody>
      </p:sp>
      <p:sp>
        <p:nvSpPr>
          <p:cNvPr id="94" name="“Type a quote here.”"/>
          <p:cNvSpPr txBox="1">
            <a:spLocks noGrp="1"/>
          </p:cNvSpPr>
          <p:nvPr>
            <p:ph type="body" sz="quarter" idx="14"/>
          </p:nvPr>
        </p:nvSpPr>
        <p:spPr>
          <a:xfrm>
            <a:off x="1270000" y="4286250"/>
            <a:ext cx="10464800" cy="647700"/>
          </a:xfrm>
          <a:prstGeom prst="rect">
            <a:avLst/>
          </a:prstGeom>
        </p:spPr>
        <p:txBody>
          <a:bodyPr>
            <a:spAutoFit/>
          </a:bodyPr>
          <a:lstStyle>
            <a:lvl1pPr marL="0" indent="0" algn="ctr">
              <a:spcBef>
                <a:spcPts val="2400"/>
              </a:spcBef>
              <a:buSzTx/>
              <a:buNone/>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6"/>
          <a:srcRect/>
          <a:stretch>
            <a:fillRect/>
          </a:stretch>
        </a:blip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787400" y="1257300"/>
            <a:ext cx="11430000" cy="7239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buBlip>
                <a:blip r:embed="rId17"/>
              </a:buBlip>
            </a:lvl1pPr>
            <a:lvl2pPr>
              <a:buBlip>
                <a:blip r:embed="rId17"/>
              </a:buBlip>
            </a:lvl2pPr>
            <a:lvl3pPr>
              <a:buBlip>
                <a:blip r:embed="rId17"/>
              </a:buBlip>
            </a:lvl3pPr>
            <a:lvl4pPr>
              <a:buBlip>
                <a:blip r:embed="rId17"/>
              </a:buBlip>
            </a:lvl4pPr>
            <a:lvl5pPr>
              <a:buBlip>
                <a:blip r:embed="rId17"/>
              </a:buBlip>
            </a:lvl5pP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787400" y="254000"/>
            <a:ext cx="11430000" cy="24384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4" name="Slide Number"/>
          <p:cNvSpPr txBox="1">
            <a:spLocks noGrp="1"/>
          </p:cNvSpPr>
          <p:nvPr>
            <p:ph type="sldNum" sz="quarter" idx="2"/>
          </p:nvPr>
        </p:nvSpPr>
        <p:spPr>
          <a:xfrm>
            <a:off x="6302692" y="9131299"/>
            <a:ext cx="386716" cy="431801"/>
          </a:xfrm>
          <a:prstGeom prst="rect">
            <a:avLst/>
          </a:prstGeom>
          <a:ln w="12700">
            <a:miter lim="400000"/>
          </a:ln>
        </p:spPr>
        <p:txBody>
          <a:bodyPr wrap="none" lIns="50800" tIns="50800" rIns="50800" bIns="50800" anchor="ctr">
            <a:spAutoFit/>
          </a:bodyPr>
          <a:lstStyle>
            <a:lvl1pPr>
              <a:defRPr sz="2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62" r:id="rId10"/>
    <p:sldLayoutId id="2147483663" r:id="rId11"/>
    <p:sldLayoutId id="2147483665" r:id="rId12"/>
    <p:sldLayoutId id="2147483666" r:id="rId13"/>
    <p:sldLayoutId id="2147483667" r:id="rId14"/>
  </p:sldLayoutIdLst>
  <p:transition spd="med"/>
  <p:txStyles>
    <p:titleStyle>
      <a:lvl1pPr marL="0" marR="0" indent="0" algn="ctr" defTabSz="584200" rtl="0" latinLnBrk="0">
        <a:lnSpc>
          <a:spcPct val="100000"/>
        </a:lnSpc>
        <a:spcBef>
          <a:spcPts val="0"/>
        </a:spcBef>
        <a:spcAft>
          <a:spcPts val="0"/>
        </a:spcAft>
        <a:buClrTx/>
        <a:buSzTx/>
        <a:buFontTx/>
        <a:buNone/>
        <a:tabLst/>
        <a:defRPr sz="7800" b="0" i="0" u="none" strike="noStrike" cap="none" spc="0" baseline="0">
          <a:ln>
            <a:noFill/>
          </a:ln>
          <a:solidFill>
            <a:srgbClr val="767367"/>
          </a:solidFill>
          <a:effectLst>
            <a:outerShdw blurRad="63500" dist="12700" dir="5400000" rotWithShape="0">
              <a:srgbClr val="000000">
                <a:alpha val="30000"/>
              </a:srgbClr>
            </a:outerShdw>
          </a:effectLst>
          <a:uFillTx/>
          <a:latin typeface="+mn-lt"/>
          <a:ea typeface="+mn-ea"/>
          <a:cs typeface="+mn-cs"/>
          <a:sym typeface="Baskerville"/>
        </a:defRPr>
      </a:lvl1pPr>
      <a:lvl2pPr marL="0" marR="0" indent="0" algn="ctr" defTabSz="584200" rtl="0" latinLnBrk="0">
        <a:lnSpc>
          <a:spcPct val="100000"/>
        </a:lnSpc>
        <a:spcBef>
          <a:spcPts val="0"/>
        </a:spcBef>
        <a:spcAft>
          <a:spcPts val="0"/>
        </a:spcAft>
        <a:buClrTx/>
        <a:buSzTx/>
        <a:buFontTx/>
        <a:buNone/>
        <a:tabLst/>
        <a:defRPr sz="7800" b="0" i="0" u="none" strike="noStrike" cap="none" spc="0" baseline="0">
          <a:ln>
            <a:noFill/>
          </a:ln>
          <a:solidFill>
            <a:srgbClr val="767367"/>
          </a:solidFill>
          <a:effectLst>
            <a:outerShdw blurRad="63500" dist="12700" dir="5400000" rotWithShape="0">
              <a:srgbClr val="000000">
                <a:alpha val="30000"/>
              </a:srgbClr>
            </a:outerShdw>
          </a:effectLst>
          <a:uFillTx/>
          <a:latin typeface="+mn-lt"/>
          <a:ea typeface="+mn-ea"/>
          <a:cs typeface="+mn-cs"/>
          <a:sym typeface="Baskerville"/>
        </a:defRPr>
      </a:lvl2pPr>
      <a:lvl3pPr marL="0" marR="0" indent="0" algn="ctr" defTabSz="584200" rtl="0" latinLnBrk="0">
        <a:lnSpc>
          <a:spcPct val="100000"/>
        </a:lnSpc>
        <a:spcBef>
          <a:spcPts val="0"/>
        </a:spcBef>
        <a:spcAft>
          <a:spcPts val="0"/>
        </a:spcAft>
        <a:buClrTx/>
        <a:buSzTx/>
        <a:buFontTx/>
        <a:buNone/>
        <a:tabLst/>
        <a:defRPr sz="7800" b="0" i="0" u="none" strike="noStrike" cap="none" spc="0" baseline="0">
          <a:ln>
            <a:noFill/>
          </a:ln>
          <a:solidFill>
            <a:srgbClr val="767367"/>
          </a:solidFill>
          <a:effectLst>
            <a:outerShdw blurRad="63500" dist="12700" dir="5400000" rotWithShape="0">
              <a:srgbClr val="000000">
                <a:alpha val="30000"/>
              </a:srgbClr>
            </a:outerShdw>
          </a:effectLst>
          <a:uFillTx/>
          <a:latin typeface="+mn-lt"/>
          <a:ea typeface="+mn-ea"/>
          <a:cs typeface="+mn-cs"/>
          <a:sym typeface="Baskerville"/>
        </a:defRPr>
      </a:lvl3pPr>
      <a:lvl4pPr marL="0" marR="0" indent="0" algn="ctr" defTabSz="584200" rtl="0" latinLnBrk="0">
        <a:lnSpc>
          <a:spcPct val="100000"/>
        </a:lnSpc>
        <a:spcBef>
          <a:spcPts val="0"/>
        </a:spcBef>
        <a:spcAft>
          <a:spcPts val="0"/>
        </a:spcAft>
        <a:buClrTx/>
        <a:buSzTx/>
        <a:buFontTx/>
        <a:buNone/>
        <a:tabLst/>
        <a:defRPr sz="7800" b="0" i="0" u="none" strike="noStrike" cap="none" spc="0" baseline="0">
          <a:ln>
            <a:noFill/>
          </a:ln>
          <a:solidFill>
            <a:srgbClr val="767367"/>
          </a:solidFill>
          <a:effectLst>
            <a:outerShdw blurRad="63500" dist="12700" dir="5400000" rotWithShape="0">
              <a:srgbClr val="000000">
                <a:alpha val="30000"/>
              </a:srgbClr>
            </a:outerShdw>
          </a:effectLst>
          <a:uFillTx/>
          <a:latin typeface="+mn-lt"/>
          <a:ea typeface="+mn-ea"/>
          <a:cs typeface="+mn-cs"/>
          <a:sym typeface="Baskerville"/>
        </a:defRPr>
      </a:lvl4pPr>
      <a:lvl5pPr marL="0" marR="0" indent="0" algn="ctr" defTabSz="584200" rtl="0" latinLnBrk="0">
        <a:lnSpc>
          <a:spcPct val="100000"/>
        </a:lnSpc>
        <a:spcBef>
          <a:spcPts val="0"/>
        </a:spcBef>
        <a:spcAft>
          <a:spcPts val="0"/>
        </a:spcAft>
        <a:buClrTx/>
        <a:buSzTx/>
        <a:buFontTx/>
        <a:buNone/>
        <a:tabLst/>
        <a:defRPr sz="7800" b="0" i="0" u="none" strike="noStrike" cap="none" spc="0" baseline="0">
          <a:ln>
            <a:noFill/>
          </a:ln>
          <a:solidFill>
            <a:srgbClr val="767367"/>
          </a:solidFill>
          <a:effectLst>
            <a:outerShdw blurRad="63500" dist="12700" dir="5400000" rotWithShape="0">
              <a:srgbClr val="000000">
                <a:alpha val="30000"/>
              </a:srgbClr>
            </a:outerShdw>
          </a:effectLst>
          <a:uFillTx/>
          <a:latin typeface="+mn-lt"/>
          <a:ea typeface="+mn-ea"/>
          <a:cs typeface="+mn-cs"/>
          <a:sym typeface="Baskerville"/>
        </a:defRPr>
      </a:lvl5pPr>
      <a:lvl6pPr marL="0" marR="0" indent="0" algn="ctr" defTabSz="584200" rtl="0" latinLnBrk="0">
        <a:lnSpc>
          <a:spcPct val="100000"/>
        </a:lnSpc>
        <a:spcBef>
          <a:spcPts val="0"/>
        </a:spcBef>
        <a:spcAft>
          <a:spcPts val="0"/>
        </a:spcAft>
        <a:buClrTx/>
        <a:buSzTx/>
        <a:buFontTx/>
        <a:buNone/>
        <a:tabLst/>
        <a:defRPr sz="7800" b="0" i="0" u="none" strike="noStrike" cap="none" spc="0" baseline="0">
          <a:ln>
            <a:noFill/>
          </a:ln>
          <a:solidFill>
            <a:srgbClr val="767367"/>
          </a:solidFill>
          <a:effectLst>
            <a:outerShdw blurRad="63500" dist="12700" dir="5400000" rotWithShape="0">
              <a:srgbClr val="000000">
                <a:alpha val="30000"/>
              </a:srgbClr>
            </a:outerShdw>
          </a:effectLst>
          <a:uFillTx/>
          <a:latin typeface="+mn-lt"/>
          <a:ea typeface="+mn-ea"/>
          <a:cs typeface="+mn-cs"/>
          <a:sym typeface="Baskerville"/>
        </a:defRPr>
      </a:lvl6pPr>
      <a:lvl7pPr marL="0" marR="0" indent="0" algn="ctr" defTabSz="584200" rtl="0" latinLnBrk="0">
        <a:lnSpc>
          <a:spcPct val="100000"/>
        </a:lnSpc>
        <a:spcBef>
          <a:spcPts val="0"/>
        </a:spcBef>
        <a:spcAft>
          <a:spcPts val="0"/>
        </a:spcAft>
        <a:buClrTx/>
        <a:buSzTx/>
        <a:buFontTx/>
        <a:buNone/>
        <a:tabLst/>
        <a:defRPr sz="7800" b="0" i="0" u="none" strike="noStrike" cap="none" spc="0" baseline="0">
          <a:ln>
            <a:noFill/>
          </a:ln>
          <a:solidFill>
            <a:srgbClr val="767367"/>
          </a:solidFill>
          <a:effectLst>
            <a:outerShdw blurRad="63500" dist="12700" dir="5400000" rotWithShape="0">
              <a:srgbClr val="000000">
                <a:alpha val="30000"/>
              </a:srgbClr>
            </a:outerShdw>
          </a:effectLst>
          <a:uFillTx/>
          <a:latin typeface="+mn-lt"/>
          <a:ea typeface="+mn-ea"/>
          <a:cs typeface="+mn-cs"/>
          <a:sym typeface="Baskerville"/>
        </a:defRPr>
      </a:lvl7pPr>
      <a:lvl8pPr marL="0" marR="0" indent="0" algn="ctr" defTabSz="584200" rtl="0" latinLnBrk="0">
        <a:lnSpc>
          <a:spcPct val="100000"/>
        </a:lnSpc>
        <a:spcBef>
          <a:spcPts val="0"/>
        </a:spcBef>
        <a:spcAft>
          <a:spcPts val="0"/>
        </a:spcAft>
        <a:buClrTx/>
        <a:buSzTx/>
        <a:buFontTx/>
        <a:buNone/>
        <a:tabLst/>
        <a:defRPr sz="7800" b="0" i="0" u="none" strike="noStrike" cap="none" spc="0" baseline="0">
          <a:ln>
            <a:noFill/>
          </a:ln>
          <a:solidFill>
            <a:srgbClr val="767367"/>
          </a:solidFill>
          <a:effectLst>
            <a:outerShdw blurRad="63500" dist="12700" dir="5400000" rotWithShape="0">
              <a:srgbClr val="000000">
                <a:alpha val="30000"/>
              </a:srgbClr>
            </a:outerShdw>
          </a:effectLst>
          <a:uFillTx/>
          <a:latin typeface="+mn-lt"/>
          <a:ea typeface="+mn-ea"/>
          <a:cs typeface="+mn-cs"/>
          <a:sym typeface="Baskerville"/>
        </a:defRPr>
      </a:lvl8pPr>
      <a:lvl9pPr marL="0" marR="0" indent="0" algn="ctr" defTabSz="584200" rtl="0" latinLnBrk="0">
        <a:lnSpc>
          <a:spcPct val="100000"/>
        </a:lnSpc>
        <a:spcBef>
          <a:spcPts val="0"/>
        </a:spcBef>
        <a:spcAft>
          <a:spcPts val="0"/>
        </a:spcAft>
        <a:buClrTx/>
        <a:buSzTx/>
        <a:buFontTx/>
        <a:buNone/>
        <a:tabLst/>
        <a:defRPr sz="7800" b="0" i="0" u="none" strike="noStrike" cap="none" spc="0" baseline="0">
          <a:ln>
            <a:noFill/>
          </a:ln>
          <a:solidFill>
            <a:srgbClr val="767367"/>
          </a:solidFill>
          <a:effectLst>
            <a:outerShdw blurRad="63500" dist="12700" dir="5400000" rotWithShape="0">
              <a:srgbClr val="000000">
                <a:alpha val="30000"/>
              </a:srgbClr>
            </a:outerShdw>
          </a:effectLst>
          <a:uFillTx/>
          <a:latin typeface="+mn-lt"/>
          <a:ea typeface="+mn-ea"/>
          <a:cs typeface="+mn-cs"/>
          <a:sym typeface="Baskerville"/>
        </a:defRPr>
      </a:lvl9pPr>
    </p:titleStyle>
    <p:bodyStyle>
      <a:lvl1pPr marL="393700" marR="0" indent="-393700" algn="l" defTabSz="584200" rtl="0" latinLnBrk="0">
        <a:lnSpc>
          <a:spcPct val="100000"/>
        </a:lnSpc>
        <a:spcBef>
          <a:spcPts val="3600"/>
        </a:spcBef>
        <a:spcAft>
          <a:spcPts val="0"/>
        </a:spcAft>
        <a:buClrTx/>
        <a:buSzPct val="50000"/>
        <a:buFontTx/>
        <a:buBlip>
          <a:blip r:embed="rId17"/>
        </a:buBlip>
        <a:tabLst/>
        <a:defRPr sz="3600" b="0" i="0" u="none" strike="noStrike" cap="none" spc="0" baseline="0">
          <a:ln>
            <a:noFill/>
          </a:ln>
          <a:solidFill>
            <a:srgbClr val="5E5E5E"/>
          </a:solidFill>
          <a:uFillTx/>
          <a:latin typeface="Hoefler Text"/>
          <a:ea typeface="Hoefler Text"/>
          <a:cs typeface="Hoefler Text"/>
          <a:sym typeface="Hoefler Text"/>
        </a:defRPr>
      </a:lvl1pPr>
      <a:lvl2pPr marL="787400" marR="0" indent="-393700" algn="l" defTabSz="584200" rtl="0" latinLnBrk="0">
        <a:lnSpc>
          <a:spcPct val="100000"/>
        </a:lnSpc>
        <a:spcBef>
          <a:spcPts val="3600"/>
        </a:spcBef>
        <a:spcAft>
          <a:spcPts val="0"/>
        </a:spcAft>
        <a:buClrTx/>
        <a:buSzPct val="50000"/>
        <a:buFontTx/>
        <a:buBlip>
          <a:blip r:embed="rId17"/>
        </a:buBlip>
        <a:tabLst/>
        <a:defRPr sz="3600" b="0" i="0" u="none" strike="noStrike" cap="none" spc="0" baseline="0">
          <a:ln>
            <a:noFill/>
          </a:ln>
          <a:solidFill>
            <a:srgbClr val="5E5E5E"/>
          </a:solidFill>
          <a:uFillTx/>
          <a:latin typeface="Hoefler Text"/>
          <a:ea typeface="Hoefler Text"/>
          <a:cs typeface="Hoefler Text"/>
          <a:sym typeface="Hoefler Text"/>
        </a:defRPr>
      </a:lvl2pPr>
      <a:lvl3pPr marL="1181100" marR="0" indent="-393700" algn="l" defTabSz="584200" rtl="0" latinLnBrk="0">
        <a:lnSpc>
          <a:spcPct val="100000"/>
        </a:lnSpc>
        <a:spcBef>
          <a:spcPts val="3600"/>
        </a:spcBef>
        <a:spcAft>
          <a:spcPts val="0"/>
        </a:spcAft>
        <a:buClrTx/>
        <a:buSzPct val="50000"/>
        <a:buFontTx/>
        <a:buBlip>
          <a:blip r:embed="rId17"/>
        </a:buBlip>
        <a:tabLst/>
        <a:defRPr sz="3600" b="0" i="0" u="none" strike="noStrike" cap="none" spc="0" baseline="0">
          <a:ln>
            <a:noFill/>
          </a:ln>
          <a:solidFill>
            <a:srgbClr val="5E5E5E"/>
          </a:solidFill>
          <a:uFillTx/>
          <a:latin typeface="Hoefler Text"/>
          <a:ea typeface="Hoefler Text"/>
          <a:cs typeface="Hoefler Text"/>
          <a:sym typeface="Hoefler Text"/>
        </a:defRPr>
      </a:lvl3pPr>
      <a:lvl4pPr marL="1574800" marR="0" indent="-393700" algn="l" defTabSz="584200" rtl="0" latinLnBrk="0">
        <a:lnSpc>
          <a:spcPct val="100000"/>
        </a:lnSpc>
        <a:spcBef>
          <a:spcPts val="3600"/>
        </a:spcBef>
        <a:spcAft>
          <a:spcPts val="0"/>
        </a:spcAft>
        <a:buClrTx/>
        <a:buSzPct val="50000"/>
        <a:buFontTx/>
        <a:buBlip>
          <a:blip r:embed="rId17"/>
        </a:buBlip>
        <a:tabLst/>
        <a:defRPr sz="3600" b="0" i="0" u="none" strike="noStrike" cap="none" spc="0" baseline="0">
          <a:ln>
            <a:noFill/>
          </a:ln>
          <a:solidFill>
            <a:srgbClr val="5E5E5E"/>
          </a:solidFill>
          <a:uFillTx/>
          <a:latin typeface="Hoefler Text"/>
          <a:ea typeface="Hoefler Text"/>
          <a:cs typeface="Hoefler Text"/>
          <a:sym typeface="Hoefler Text"/>
        </a:defRPr>
      </a:lvl4pPr>
      <a:lvl5pPr marL="1968500" marR="0" indent="-393700" algn="l" defTabSz="584200" rtl="0" latinLnBrk="0">
        <a:lnSpc>
          <a:spcPct val="100000"/>
        </a:lnSpc>
        <a:spcBef>
          <a:spcPts val="3600"/>
        </a:spcBef>
        <a:spcAft>
          <a:spcPts val="0"/>
        </a:spcAft>
        <a:buClrTx/>
        <a:buSzPct val="50000"/>
        <a:buFontTx/>
        <a:buBlip>
          <a:blip r:embed="rId17"/>
        </a:buBlip>
        <a:tabLst/>
        <a:defRPr sz="3600" b="0" i="0" u="none" strike="noStrike" cap="none" spc="0" baseline="0">
          <a:ln>
            <a:noFill/>
          </a:ln>
          <a:solidFill>
            <a:srgbClr val="5E5E5E"/>
          </a:solidFill>
          <a:uFillTx/>
          <a:latin typeface="Hoefler Text"/>
          <a:ea typeface="Hoefler Text"/>
          <a:cs typeface="Hoefler Text"/>
          <a:sym typeface="Hoefler Text"/>
        </a:defRPr>
      </a:lvl5pPr>
      <a:lvl6pPr marL="2362200" marR="0" indent="-393700" algn="l" defTabSz="584200" rtl="0" latinLnBrk="0">
        <a:lnSpc>
          <a:spcPct val="100000"/>
        </a:lnSpc>
        <a:spcBef>
          <a:spcPts val="3600"/>
        </a:spcBef>
        <a:spcAft>
          <a:spcPts val="0"/>
        </a:spcAft>
        <a:buClrTx/>
        <a:buSzPct val="50000"/>
        <a:buFontTx/>
        <a:buBlip>
          <a:blip r:embed="rId17"/>
        </a:buBlip>
        <a:tabLst/>
        <a:defRPr sz="3600" b="0" i="0" u="none" strike="noStrike" cap="none" spc="0" baseline="0">
          <a:ln>
            <a:noFill/>
          </a:ln>
          <a:solidFill>
            <a:srgbClr val="5E5E5E"/>
          </a:solidFill>
          <a:uFillTx/>
          <a:latin typeface="Hoefler Text"/>
          <a:ea typeface="Hoefler Text"/>
          <a:cs typeface="Hoefler Text"/>
          <a:sym typeface="Hoefler Text"/>
        </a:defRPr>
      </a:lvl6pPr>
      <a:lvl7pPr marL="2755900" marR="0" indent="-393700" algn="l" defTabSz="584200" rtl="0" latinLnBrk="0">
        <a:lnSpc>
          <a:spcPct val="100000"/>
        </a:lnSpc>
        <a:spcBef>
          <a:spcPts val="3600"/>
        </a:spcBef>
        <a:spcAft>
          <a:spcPts val="0"/>
        </a:spcAft>
        <a:buClrTx/>
        <a:buSzPct val="50000"/>
        <a:buFontTx/>
        <a:buBlip>
          <a:blip r:embed="rId17"/>
        </a:buBlip>
        <a:tabLst/>
        <a:defRPr sz="3600" b="0" i="0" u="none" strike="noStrike" cap="none" spc="0" baseline="0">
          <a:ln>
            <a:noFill/>
          </a:ln>
          <a:solidFill>
            <a:srgbClr val="5E5E5E"/>
          </a:solidFill>
          <a:uFillTx/>
          <a:latin typeface="Hoefler Text"/>
          <a:ea typeface="Hoefler Text"/>
          <a:cs typeface="Hoefler Text"/>
          <a:sym typeface="Hoefler Text"/>
        </a:defRPr>
      </a:lvl7pPr>
      <a:lvl8pPr marL="3149600" marR="0" indent="-393700" algn="l" defTabSz="584200" rtl="0" latinLnBrk="0">
        <a:lnSpc>
          <a:spcPct val="100000"/>
        </a:lnSpc>
        <a:spcBef>
          <a:spcPts val="3600"/>
        </a:spcBef>
        <a:spcAft>
          <a:spcPts val="0"/>
        </a:spcAft>
        <a:buClrTx/>
        <a:buSzPct val="50000"/>
        <a:buFontTx/>
        <a:buBlip>
          <a:blip r:embed="rId17"/>
        </a:buBlip>
        <a:tabLst/>
        <a:defRPr sz="3600" b="0" i="0" u="none" strike="noStrike" cap="none" spc="0" baseline="0">
          <a:ln>
            <a:noFill/>
          </a:ln>
          <a:solidFill>
            <a:srgbClr val="5E5E5E"/>
          </a:solidFill>
          <a:uFillTx/>
          <a:latin typeface="Hoefler Text"/>
          <a:ea typeface="Hoefler Text"/>
          <a:cs typeface="Hoefler Text"/>
          <a:sym typeface="Hoefler Text"/>
        </a:defRPr>
      </a:lvl8pPr>
      <a:lvl9pPr marL="3543300" marR="0" indent="-393700" algn="l" defTabSz="584200" rtl="0" latinLnBrk="0">
        <a:lnSpc>
          <a:spcPct val="100000"/>
        </a:lnSpc>
        <a:spcBef>
          <a:spcPts val="3600"/>
        </a:spcBef>
        <a:spcAft>
          <a:spcPts val="0"/>
        </a:spcAft>
        <a:buClrTx/>
        <a:buSzPct val="50000"/>
        <a:buFontTx/>
        <a:buBlip>
          <a:blip r:embed="rId17"/>
        </a:buBlip>
        <a:tabLst/>
        <a:defRPr sz="3600" b="0" i="0" u="none" strike="noStrike" cap="none" spc="0" baseline="0">
          <a:ln>
            <a:noFill/>
          </a:ln>
          <a:solidFill>
            <a:srgbClr val="5E5E5E"/>
          </a:solidFill>
          <a:uFillTx/>
          <a:latin typeface="Hoefler Text"/>
          <a:ea typeface="Hoefler Text"/>
          <a:cs typeface="Hoefler Text"/>
          <a:sym typeface="Hoefler Text"/>
        </a:defRPr>
      </a:lvl9pPr>
    </p:bodyStyle>
    <p:otherStyle>
      <a:lvl1pPr marL="0" marR="0" indent="0" algn="ctr" defTabSz="58420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oefler Text"/>
        </a:defRPr>
      </a:lvl1pPr>
      <a:lvl2pPr marL="0" marR="0" indent="228600" algn="ctr" defTabSz="58420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oefler Text"/>
        </a:defRPr>
      </a:lvl2pPr>
      <a:lvl3pPr marL="0" marR="0" indent="457200" algn="ctr" defTabSz="58420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oefler Text"/>
        </a:defRPr>
      </a:lvl3pPr>
      <a:lvl4pPr marL="0" marR="0" indent="685800" algn="ctr" defTabSz="58420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oefler Text"/>
        </a:defRPr>
      </a:lvl4pPr>
      <a:lvl5pPr marL="0" marR="0" indent="914400" algn="ctr" defTabSz="58420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oefler Text"/>
        </a:defRPr>
      </a:lvl5pPr>
      <a:lvl6pPr marL="0" marR="0" indent="1143000" algn="ctr" defTabSz="58420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oefler Text"/>
        </a:defRPr>
      </a:lvl6pPr>
      <a:lvl7pPr marL="0" marR="0" indent="1371600" algn="ctr" defTabSz="58420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oefler Text"/>
        </a:defRPr>
      </a:lvl7pPr>
      <a:lvl8pPr marL="0" marR="0" indent="1600200" algn="ctr" defTabSz="58420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oefler Text"/>
        </a:defRPr>
      </a:lvl8pPr>
      <a:lvl9pPr marL="0" marR="0" indent="1828800" algn="ctr" defTabSz="58420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oefler Tex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hyperlink" Target="https://unsplash.com/s/photos/human-brain?utm_source=unsplash&amp;utm_medium=referral&amp;utm_content=creditCopyText" TargetMode="External"/><Relationship Id="rId4" Type="http://schemas.openxmlformats.org/officeDocument/2006/relationships/hyperlink" Target="https://unsplash.com/@jessedo81?utm_source=unsplash&amp;utm_medium=referral&amp;utm_content=creditCopyTex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unsplash.com/@yangmiao"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0.e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www.revelationsineducation.com/"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image" Target="../media/image33.jpe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hyperlink" Target="mailto:dpike@smccindy.org"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mailto:dpike@smccindy.org"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hyperlink" Target="http://www.revelationsineducation.com/" TargetMode="External"/><Relationship Id="rId5" Type="http://schemas.openxmlformats.org/officeDocument/2006/relationships/hyperlink" Target="http://www.smccindy.org/" TargetMode="External"/><Relationship Id="rId4" Type="http://schemas.openxmlformats.org/officeDocument/2006/relationships/hyperlink" Target="mailto:csherman@smccindy.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Tree>
    <p:extLst>
      <p:ext uri="{BB962C8B-B14F-4D97-AF65-F5344CB8AC3E}">
        <p14:creationId xmlns:p14="http://schemas.microsoft.com/office/powerpoint/2010/main" val="2215647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Brain Development"/>
          <p:cNvSpPr txBox="1">
            <a:spLocks noGrp="1"/>
          </p:cNvSpPr>
          <p:nvPr>
            <p:ph type="title" idx="4294967295"/>
          </p:nvPr>
        </p:nvSpPr>
        <p:spPr>
          <a:xfrm>
            <a:off x="0" y="381000"/>
            <a:ext cx="11430000" cy="990600"/>
          </a:xfrm>
          <a:prstGeom prst="rect">
            <a:avLst/>
          </a:prstGeom>
        </p:spPr>
        <p:txBody>
          <a:bodyPr>
            <a:normAutofit fontScale="90000"/>
          </a:bodyPr>
          <a:lstStyle/>
          <a:p>
            <a:pPr>
              <a:defRPr>
                <a:effectLst/>
              </a:defRPr>
            </a:pPr>
            <a:r>
              <a:rPr lang="en-US" dirty="0"/>
              <a:t>     </a:t>
            </a:r>
            <a:r>
              <a:rPr dirty="0">
                <a:solidFill>
                  <a:schemeClr val="accent5">
                    <a:lumMod val="50000"/>
                  </a:schemeClr>
                </a:solidFill>
              </a:rPr>
              <a:t>Brain Development</a:t>
            </a:r>
          </a:p>
        </p:txBody>
      </p:sp>
      <p:pic>
        <p:nvPicPr>
          <p:cNvPr id="5" name="Picture 2" descr="Graphic of Child's brain development from 0 - 2+ years  - Happy Family Organic Superfo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00" y="1371600"/>
            <a:ext cx="11958001" cy="79989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A6B4-A266-4DFE-9B9C-A534729F4D26}"/>
              </a:ext>
            </a:extLst>
          </p:cNvPr>
          <p:cNvSpPr>
            <a:spLocks noGrp="1"/>
          </p:cNvSpPr>
          <p:nvPr>
            <p:ph type="title"/>
          </p:nvPr>
        </p:nvSpPr>
        <p:spPr/>
        <p:txBody>
          <a:bodyPr/>
          <a:lstStyle/>
          <a:p>
            <a:r>
              <a:rPr lang="en-US" dirty="0">
                <a:solidFill>
                  <a:schemeClr val="accent5">
                    <a:lumMod val="50000"/>
                  </a:schemeClr>
                </a:solidFill>
              </a:rPr>
              <a:t>Brain Development</a:t>
            </a:r>
          </a:p>
        </p:txBody>
      </p:sp>
      <p:sp>
        <p:nvSpPr>
          <p:cNvPr id="3" name="Rectangle 2"/>
          <p:cNvSpPr/>
          <p:nvPr/>
        </p:nvSpPr>
        <p:spPr>
          <a:xfrm>
            <a:off x="6807200" y="8458200"/>
            <a:ext cx="5628325" cy="400110"/>
          </a:xfrm>
          <a:prstGeom prst="rect">
            <a:avLst/>
          </a:prstGeom>
        </p:spPr>
        <p:txBody>
          <a:bodyPr wrap="square">
            <a:spAutoFit/>
          </a:bodyPr>
          <a:lstStyle/>
          <a:p>
            <a:r>
              <a:rPr lang="en-US" sz="2000" dirty="0">
                <a:solidFill>
                  <a:schemeClr val="bg2">
                    <a:lumMod val="50000"/>
                  </a:schemeClr>
                </a:solidFill>
                <a:latin typeface="Arial" panose="020B0604020202020204" pitchFamily="34" charset="0"/>
                <a:cs typeface="Arial" panose="020B0604020202020204" pitchFamily="34" charset="0"/>
              </a:rPr>
              <a:t>Photo by </a:t>
            </a:r>
            <a:r>
              <a:rPr lang="en-US" sz="2000" dirty="0" err="1">
                <a:solidFill>
                  <a:schemeClr val="bg2">
                    <a:lumMod val="50000"/>
                  </a:schemeClr>
                </a:solidFill>
                <a:latin typeface="Arial" panose="020B0604020202020204" pitchFamily="34" charset="0"/>
                <a:cs typeface="Arial" panose="020B0604020202020204" pitchFamily="34" charset="0"/>
              </a:rPr>
              <a:t>Robina</a:t>
            </a:r>
            <a:r>
              <a:rPr lang="en-US" sz="2000" dirty="0">
                <a:solidFill>
                  <a:schemeClr val="bg2">
                    <a:lumMod val="50000"/>
                  </a:schemeClr>
                </a:solidFill>
                <a:latin typeface="Arial" panose="020B0604020202020204" pitchFamily="34" charset="0"/>
                <a:cs typeface="Arial" panose="020B0604020202020204" pitchFamily="34" charset="0"/>
              </a:rPr>
              <a:t> </a:t>
            </a:r>
            <a:r>
              <a:rPr lang="en-US" sz="2000" dirty="0" err="1">
                <a:solidFill>
                  <a:schemeClr val="bg2">
                    <a:lumMod val="50000"/>
                  </a:schemeClr>
                </a:solidFill>
                <a:latin typeface="Arial" panose="020B0604020202020204" pitchFamily="34" charset="0"/>
                <a:cs typeface="Arial" panose="020B0604020202020204" pitchFamily="34" charset="0"/>
              </a:rPr>
              <a:t>Weermeijer</a:t>
            </a:r>
            <a:r>
              <a:rPr lang="en-US" sz="2000" dirty="0">
                <a:solidFill>
                  <a:schemeClr val="bg2">
                    <a:lumMod val="50000"/>
                  </a:schemeClr>
                </a:solidFill>
                <a:latin typeface="Arial" panose="020B0604020202020204" pitchFamily="34" charset="0"/>
                <a:cs typeface="Arial" panose="020B0604020202020204" pitchFamily="34" charset="0"/>
              </a:rPr>
              <a:t> </a:t>
            </a:r>
            <a:r>
              <a:rPr lang="en-US" sz="2000" dirty="0">
                <a:solidFill>
                  <a:schemeClr val="bg2">
                    <a:lumMod val="50000"/>
                  </a:schemeClr>
                </a:solidFill>
              </a:rPr>
              <a:t>on Unsplash</a:t>
            </a:r>
            <a:r>
              <a:rPr lang="en-US" sz="2000" dirty="0"/>
              <a:t> </a:t>
            </a:r>
            <a:endParaRPr lang="en-US" sz="2000" dirty="0">
              <a:solidFill>
                <a:schemeClr val="bg2">
                  <a:lumMod val="50000"/>
                </a:schemeClr>
              </a:solidFill>
              <a:latin typeface="Arial" panose="020B0604020202020204" pitchFamily="34" charset="0"/>
              <a:cs typeface="Arial" panose="020B0604020202020204" pitchFamily="34" charset="0"/>
            </a:endParaRPr>
          </a:p>
        </p:txBody>
      </p:sp>
      <p:pic>
        <p:nvPicPr>
          <p:cNvPr id="4" name="Picture 3" descr="Photo of a plastic model of the inside of a human brain"/>
          <p:cNvPicPr>
            <a:picLocks noChangeAspect="1"/>
          </p:cNvPicPr>
          <p:nvPr/>
        </p:nvPicPr>
        <p:blipFill rotWithShape="1">
          <a:blip r:embed="rId3"/>
          <a:srcRect l="30085"/>
          <a:stretch/>
        </p:blipFill>
        <p:spPr>
          <a:xfrm>
            <a:off x="3073400" y="2362200"/>
            <a:ext cx="7260427" cy="5843083"/>
          </a:xfrm>
          <a:prstGeom prst="rect">
            <a:avLst/>
          </a:prstGeom>
        </p:spPr>
      </p:pic>
    </p:spTree>
    <p:extLst>
      <p:ext uri="{BB962C8B-B14F-4D97-AF65-F5344CB8AC3E}">
        <p14:creationId xmlns:p14="http://schemas.microsoft.com/office/powerpoint/2010/main" val="197336884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49" name="Applied Educational Neuroscience"/>
          <p:cNvSpPr txBox="1">
            <a:spLocks noGrp="1"/>
          </p:cNvSpPr>
          <p:nvPr>
            <p:ph type="title"/>
          </p:nvPr>
        </p:nvSpPr>
        <p:spPr>
          <a:prstGeom prst="rect">
            <a:avLst/>
          </a:prstGeom>
        </p:spPr>
        <p:txBody>
          <a:bodyPr/>
          <a:lstStyle>
            <a:lvl1pPr defTabSz="1183436">
              <a:defRPr sz="6400">
                <a:solidFill>
                  <a:srgbClr val="276D6D"/>
                </a:solidFill>
              </a:defRPr>
            </a:lvl1pPr>
          </a:lstStyle>
          <a:p>
            <a:pPr>
              <a:defRPr>
                <a:effectLst/>
              </a:defRPr>
            </a:pPr>
            <a:r>
              <a:rPr dirty="0"/>
              <a:t>Applied Educational Neuroscience</a:t>
            </a:r>
          </a:p>
        </p:txBody>
      </p:sp>
      <p:sp>
        <p:nvSpPr>
          <p:cNvPr id="150" name="It’s a Framework, not a Program…"/>
          <p:cNvSpPr txBox="1">
            <a:spLocks noGrp="1"/>
          </p:cNvSpPr>
          <p:nvPr>
            <p:ph type="body" idx="1"/>
          </p:nvPr>
        </p:nvSpPr>
        <p:spPr>
          <a:xfrm>
            <a:off x="787400" y="2339355"/>
            <a:ext cx="11353800" cy="6652245"/>
          </a:xfrm>
          <a:prstGeom prst="rect">
            <a:avLst/>
          </a:prstGeom>
        </p:spPr>
        <p:txBody>
          <a:bodyPr/>
          <a:lstStyle/>
          <a:p>
            <a:pPr marL="192913" indent="-192913" defTabSz="286258">
              <a:spcBef>
                <a:spcPts val="1700"/>
              </a:spcBef>
              <a:buBlip>
                <a:blip r:embed="rId4"/>
              </a:buBlip>
              <a:defRPr sz="2744"/>
            </a:pPr>
            <a:endParaRPr lang="en-US" dirty="0"/>
          </a:p>
          <a:p>
            <a:pPr marL="192913" indent="-192913" defTabSz="286258">
              <a:spcBef>
                <a:spcPts val="1700"/>
              </a:spcBef>
              <a:buBlip>
                <a:blip r:embed="rId4"/>
              </a:buBlip>
              <a:defRPr sz="2744"/>
            </a:pPr>
            <a:r>
              <a:rPr lang="en-US" dirty="0"/>
              <a:t>This i</a:t>
            </a:r>
            <a:r>
              <a:rPr dirty="0"/>
              <a:t>s a Framework, </a:t>
            </a:r>
            <a:r>
              <a:rPr b="1" i="1" dirty="0"/>
              <a:t>not</a:t>
            </a:r>
            <a:r>
              <a:rPr dirty="0"/>
              <a:t> a Program</a:t>
            </a:r>
          </a:p>
          <a:p>
            <a:pPr marL="192913" indent="-192913" defTabSz="286258">
              <a:spcBef>
                <a:spcPts val="1700"/>
              </a:spcBef>
              <a:buBlip>
                <a:blip r:embed="rId4"/>
              </a:buBlip>
              <a:defRPr sz="2744"/>
            </a:pPr>
            <a:r>
              <a:rPr dirty="0"/>
              <a:t>We look at both Educator and Student brain states</a:t>
            </a:r>
          </a:p>
          <a:p>
            <a:pPr marL="192913" indent="-192913" defTabSz="286258">
              <a:spcBef>
                <a:spcPts val="1700"/>
              </a:spcBef>
              <a:buBlip>
                <a:blip r:embed="rId4"/>
              </a:buBlip>
              <a:defRPr sz="2744"/>
            </a:pPr>
            <a:r>
              <a:rPr dirty="0"/>
              <a:t>We meet Students where they Are</a:t>
            </a:r>
          </a:p>
          <a:p>
            <a:pPr marL="192913" indent="-192913" defTabSz="286258">
              <a:spcBef>
                <a:spcPts val="1700"/>
              </a:spcBef>
              <a:buBlip>
                <a:blip r:embed="rId4"/>
              </a:buBlip>
              <a:defRPr sz="2744"/>
            </a:pPr>
            <a:r>
              <a:rPr dirty="0"/>
              <a:t>We sit beside our students in RELATIONSHIP and DEVELOPMENT</a:t>
            </a:r>
          </a:p>
          <a:p>
            <a:pPr marL="192913" indent="-192913" defTabSz="286258">
              <a:spcBef>
                <a:spcPts val="1700"/>
              </a:spcBef>
              <a:buBlip>
                <a:blip r:embed="rId4"/>
              </a:buBlip>
              <a:defRPr sz="2744"/>
            </a:pPr>
            <a:r>
              <a:rPr dirty="0"/>
              <a:t>Teach Coping and Self Regulating Skills through </a:t>
            </a:r>
            <a:r>
              <a:rPr lang="en-US" dirty="0"/>
              <a:t>Developmental and Brain Aligned </a:t>
            </a:r>
            <a:r>
              <a:rPr dirty="0"/>
              <a:t>Discipline</a:t>
            </a:r>
          </a:p>
          <a:p>
            <a:pPr marL="0" indent="0" algn="ctr" defTabSz="286258">
              <a:spcBef>
                <a:spcPts val="1700"/>
              </a:spcBef>
              <a:buSzTx/>
              <a:buNone/>
              <a:defRPr sz="2744"/>
            </a:pPr>
            <a:endParaRPr dirty="0"/>
          </a:p>
          <a:p>
            <a:pPr marL="0" indent="0" algn="ctr" defTabSz="286258">
              <a:spcBef>
                <a:spcPts val="1700"/>
              </a:spcBef>
              <a:buSzTx/>
              <a:buNone/>
              <a:defRPr sz="2891" b="1"/>
            </a:pPr>
            <a:r>
              <a:rPr dirty="0"/>
              <a:t>“Relationships are the agents of change and the most powerful therapy is human love”    -Dr. Bruce Perry</a:t>
            </a:r>
          </a:p>
          <a:p>
            <a:pPr marL="0" indent="0" defTabSz="286258">
              <a:spcBef>
                <a:spcPts val="1700"/>
              </a:spcBef>
              <a:buSzTx/>
              <a:buNone/>
              <a:defRPr sz="1764"/>
            </a:pPr>
            <a:endParaRPr dirty="0"/>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3AA26-F4C8-432F-A93C-141670632426}"/>
              </a:ext>
            </a:extLst>
          </p:cNvPr>
          <p:cNvSpPr>
            <a:spLocks noGrp="1"/>
          </p:cNvSpPr>
          <p:nvPr>
            <p:ph type="title"/>
          </p:nvPr>
        </p:nvSpPr>
        <p:spPr/>
        <p:txBody>
          <a:bodyPr/>
          <a:lstStyle/>
          <a:p>
            <a:r>
              <a:rPr lang="en-US" dirty="0">
                <a:solidFill>
                  <a:schemeClr val="accent5">
                    <a:lumMod val="50000"/>
                  </a:schemeClr>
                </a:solidFill>
              </a:rPr>
              <a:t>Discipline and the Brain</a:t>
            </a:r>
          </a:p>
        </p:txBody>
      </p:sp>
      <p:pic>
        <p:nvPicPr>
          <p:cNvPr id="5" name="Content Placeholder 4" descr="Photo of a child looking out a window&#10;&#10;&quot;A hurtful child is a hurt-filled child.  Trying to change the hurtful behavior by punishing her is like pulling off only the top part of a weed.  If we don't get to the root, the hurtful behavior pops up elsewhere.&quot;  -Pam Leo">
            <a:extLst>
              <a:ext uri="{FF2B5EF4-FFF2-40B4-BE49-F238E27FC236}">
                <a16:creationId xmlns:a16="http://schemas.microsoft.com/office/drawing/2014/main" id="{792FB3CC-51C6-4BEE-81C2-49ABA8CEFD84}"/>
              </a:ext>
            </a:extLst>
          </p:cNvPr>
          <p:cNvPicPr>
            <a:picLocks noGrp="1" noChangeAspect="1"/>
          </p:cNvPicPr>
          <p:nvPr>
            <p:ph sz="half" idx="1"/>
          </p:nvPr>
        </p:nvPicPr>
        <p:blipFill rotWithShape="1">
          <a:blip r:embed="rId3"/>
          <a:srcRect t="2485" b="5704"/>
          <a:stretch/>
        </p:blipFill>
        <p:spPr>
          <a:xfrm>
            <a:off x="635000" y="2438400"/>
            <a:ext cx="6304869" cy="6487065"/>
          </a:xfrm>
          <a:prstGeom prst="rect">
            <a:avLst/>
          </a:prstGeom>
        </p:spPr>
      </p:pic>
      <p:sp>
        <p:nvSpPr>
          <p:cNvPr id="4" name="Content Placeholder 3">
            <a:extLst>
              <a:ext uri="{FF2B5EF4-FFF2-40B4-BE49-F238E27FC236}">
                <a16:creationId xmlns:a16="http://schemas.microsoft.com/office/drawing/2014/main" id="{9703ADEC-A007-4163-BDD3-A84A32520AF1}"/>
              </a:ext>
            </a:extLst>
          </p:cNvPr>
          <p:cNvSpPr>
            <a:spLocks noGrp="1"/>
          </p:cNvSpPr>
          <p:nvPr>
            <p:ph sz="half" idx="2"/>
          </p:nvPr>
        </p:nvSpPr>
        <p:spPr>
          <a:xfrm>
            <a:off x="7416800" y="2275841"/>
            <a:ext cx="4937760" cy="6436925"/>
          </a:xfrm>
        </p:spPr>
        <p:txBody>
          <a:bodyPr/>
          <a:lstStyle/>
          <a:p>
            <a:r>
              <a:rPr lang="en-US" dirty="0">
                <a:solidFill>
                  <a:schemeClr val="accent5">
                    <a:lumMod val="50000"/>
                  </a:schemeClr>
                </a:solidFill>
              </a:rPr>
              <a:t>Traditional Discipline works best with children who need it the least! </a:t>
            </a:r>
          </a:p>
          <a:p>
            <a:r>
              <a:rPr lang="en-US" dirty="0">
                <a:solidFill>
                  <a:schemeClr val="accent5">
                    <a:lumMod val="50000"/>
                  </a:schemeClr>
                </a:solidFill>
              </a:rPr>
              <a:t>We need a New Lens!</a:t>
            </a:r>
          </a:p>
        </p:txBody>
      </p:sp>
    </p:spTree>
    <p:extLst>
      <p:ext uri="{BB962C8B-B14F-4D97-AF65-F5344CB8AC3E}">
        <p14:creationId xmlns:p14="http://schemas.microsoft.com/office/powerpoint/2010/main" val="4095517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accent5">
                    <a:lumMod val="50000"/>
                  </a:schemeClr>
                </a:solidFill>
              </a:rPr>
              <a:t>Neuro-Development and Neuro-Regulation</a:t>
            </a:r>
          </a:p>
        </p:txBody>
      </p:sp>
      <p:sp>
        <p:nvSpPr>
          <p:cNvPr id="3" name="Content Placeholder 2"/>
          <p:cNvSpPr>
            <a:spLocks noGrp="1"/>
          </p:cNvSpPr>
          <p:nvPr>
            <p:ph sz="half" idx="1"/>
          </p:nvPr>
        </p:nvSpPr>
        <p:spPr>
          <a:xfrm>
            <a:off x="650240" y="2590800"/>
            <a:ext cx="5743787" cy="6324600"/>
          </a:xfrm>
        </p:spPr>
        <p:txBody>
          <a:bodyPr>
            <a:normAutofit fontScale="85000" lnSpcReduction="10000"/>
          </a:bodyPr>
          <a:lstStyle/>
          <a:p>
            <a:r>
              <a:rPr lang="en-US" dirty="0">
                <a:solidFill>
                  <a:schemeClr val="accent5">
                    <a:lumMod val="50000"/>
                  </a:schemeClr>
                </a:solidFill>
              </a:rPr>
              <a:t>All Behavior is </a:t>
            </a:r>
            <a:r>
              <a:rPr lang="en-US" i="1" dirty="0">
                <a:solidFill>
                  <a:schemeClr val="accent5">
                    <a:lumMod val="50000"/>
                  </a:schemeClr>
                </a:solidFill>
              </a:rPr>
              <a:t>communication</a:t>
            </a:r>
            <a:r>
              <a:rPr lang="en-US" dirty="0">
                <a:solidFill>
                  <a:schemeClr val="accent5">
                    <a:lumMod val="50000"/>
                  </a:schemeClr>
                </a:solidFill>
              </a:rPr>
              <a:t>!</a:t>
            </a:r>
          </a:p>
          <a:p>
            <a:r>
              <a:rPr lang="en-US" dirty="0">
                <a:solidFill>
                  <a:schemeClr val="accent5">
                    <a:lumMod val="50000"/>
                  </a:schemeClr>
                </a:solidFill>
              </a:rPr>
              <a:t>Attachment is the carrier of all development</a:t>
            </a:r>
          </a:p>
          <a:p>
            <a:r>
              <a:rPr lang="en-US" dirty="0">
                <a:solidFill>
                  <a:schemeClr val="accent5">
                    <a:lumMod val="50000"/>
                  </a:schemeClr>
                </a:solidFill>
              </a:rPr>
              <a:t>We must meet the student in their </a:t>
            </a:r>
            <a:r>
              <a:rPr lang="en-US" i="1" dirty="0">
                <a:solidFill>
                  <a:schemeClr val="accent5">
                    <a:lumMod val="50000"/>
                  </a:schemeClr>
                </a:solidFill>
              </a:rPr>
              <a:t>brain</a:t>
            </a:r>
            <a:r>
              <a:rPr lang="en-US" dirty="0">
                <a:solidFill>
                  <a:schemeClr val="accent5">
                    <a:lumMod val="50000"/>
                  </a:schemeClr>
                </a:solidFill>
              </a:rPr>
              <a:t> development, not academically</a:t>
            </a:r>
          </a:p>
          <a:p>
            <a:r>
              <a:rPr lang="en-US" dirty="0">
                <a:solidFill>
                  <a:schemeClr val="accent5">
                    <a:lumMod val="50000"/>
                  </a:schemeClr>
                </a:solidFill>
              </a:rPr>
              <a:t>Life Disruptions adversely affect the structure and function of the brain </a:t>
            </a:r>
          </a:p>
        </p:txBody>
      </p:sp>
      <p:pic>
        <p:nvPicPr>
          <p:cNvPr id="5" name="Content Placeholder 4"/>
          <p:cNvPicPr>
            <a:picLocks noGrp="1" noChangeAspect="1"/>
          </p:cNvPicPr>
          <p:nvPr>
            <p:ph sz="half" idx="2"/>
          </p:nvPr>
        </p:nvPicPr>
        <p:blipFill rotWithShape="1">
          <a:blip r:embed="rId3"/>
          <a:srcRect l="49862"/>
          <a:stretch/>
        </p:blipFill>
        <p:spPr>
          <a:xfrm>
            <a:off x="7340600" y="2692400"/>
            <a:ext cx="4327525" cy="5718165"/>
          </a:xfrm>
          <a:prstGeom prst="rect">
            <a:avLst/>
          </a:prstGeom>
        </p:spPr>
      </p:pic>
      <p:sp>
        <p:nvSpPr>
          <p:cNvPr id="6" name="Rectangle 1"/>
          <p:cNvSpPr>
            <a:spLocks noChangeArrowheads="1"/>
          </p:cNvSpPr>
          <p:nvPr/>
        </p:nvSpPr>
        <p:spPr bwMode="auto">
          <a:xfrm>
            <a:off x="0" y="0"/>
            <a:ext cx="130048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 panose="020B0604020202020204" pitchFamily="34" charset="0"/>
              </a:rPr>
              <a:t>Photo by </a:t>
            </a:r>
            <a:r>
              <a:rPr kumimoji="0" lang="en-US" altLang="en-US" sz="1000" b="0" i="0" u="none" strike="noStrike" cap="none" normalizeH="0" baseline="0" dirty="0" err="1">
                <a:ln>
                  <a:noFill/>
                </a:ln>
                <a:solidFill>
                  <a:srgbClr val="767676"/>
                </a:solidFill>
                <a:effectLst/>
                <a:latin typeface="Arial" panose="020B0604020202020204" pitchFamily="34" charset="0"/>
                <a:hlinkClick r:id="rId4"/>
              </a:rPr>
              <a:t>jesse</a:t>
            </a:r>
            <a:r>
              <a:rPr kumimoji="0" lang="en-US" altLang="en-US" sz="1000" b="0" i="0" u="none" strike="noStrike" cap="none" normalizeH="0" baseline="0" dirty="0">
                <a:ln>
                  <a:noFill/>
                </a:ln>
                <a:solidFill>
                  <a:srgbClr val="767676"/>
                </a:solidFill>
                <a:effectLst/>
                <a:latin typeface="Arial" panose="020B0604020202020204" pitchFamily="34" charset="0"/>
                <a:hlinkClick r:id="rId4"/>
              </a:rPr>
              <a:t> </a:t>
            </a:r>
            <a:r>
              <a:rPr kumimoji="0" lang="en-US" altLang="en-US" sz="1000" b="0" i="0" u="none" strike="noStrike" cap="none" normalizeH="0" baseline="0" dirty="0" err="1">
                <a:ln>
                  <a:noFill/>
                </a:ln>
                <a:solidFill>
                  <a:srgbClr val="767676"/>
                </a:solidFill>
                <a:effectLst/>
                <a:latin typeface="Arial" panose="020B0604020202020204" pitchFamily="34" charset="0"/>
                <a:hlinkClick r:id="rId4"/>
              </a:rPr>
              <a:t>orrico</a:t>
            </a:r>
            <a:r>
              <a:rPr kumimoji="0" lang="en-US" altLang="en-US" sz="1000" b="0" i="0" u="none" strike="noStrike" cap="none" normalizeH="0" baseline="0" dirty="0">
                <a:ln>
                  <a:noFill/>
                </a:ln>
                <a:solidFill>
                  <a:schemeClr val="tx1"/>
                </a:solidFill>
                <a:effectLst/>
                <a:latin typeface="Arial" panose="020B0604020202020204" pitchFamily="34" charset="0"/>
              </a:rPr>
              <a:t> on </a:t>
            </a:r>
            <a:r>
              <a:rPr kumimoji="0" lang="en-US" altLang="en-US" sz="1000" b="0" i="0" u="none" strike="noStrike" cap="none" normalizeH="0" baseline="0" dirty="0">
                <a:ln>
                  <a:noFill/>
                </a:ln>
                <a:solidFill>
                  <a:srgbClr val="767676"/>
                </a:solidFill>
                <a:effectLst/>
                <a:latin typeface="Arial" panose="020B0604020202020204" pitchFamily="34" charset="0"/>
                <a:hlinkClick r:id="rId5"/>
              </a:rPr>
              <a:t>Unsplash</a:t>
            </a:r>
            <a:endParaRPr kumimoji="0" lang="en-US" altLang="en-US"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6" descr="Photo of a clear skull model with brain tissue highlighted."/>
          <p:cNvSpPr/>
          <p:nvPr/>
        </p:nvSpPr>
        <p:spPr>
          <a:xfrm>
            <a:off x="7340600" y="3999637"/>
            <a:ext cx="4724400" cy="5509200"/>
          </a:xfrm>
          <a:prstGeom prst="rect">
            <a:avLst/>
          </a:prstGeom>
        </p:spPr>
        <p:txBody>
          <a:bodyPr wrap="square">
            <a:spAutoFit/>
          </a:bodyPr>
          <a:lstStyle/>
          <a:p>
            <a:endParaRPr lang="en-US" dirty="0"/>
          </a:p>
          <a:p>
            <a:endParaRPr lang="en-US" dirty="0"/>
          </a:p>
          <a:p>
            <a:endParaRPr lang="en-US" dirty="0"/>
          </a:p>
          <a:p>
            <a:endParaRPr lang="en-US" dirty="0"/>
          </a:p>
          <a:p>
            <a:endParaRPr lang="en-US" dirty="0"/>
          </a:p>
          <a:p>
            <a:endParaRPr lang="en-US" dirty="0"/>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Photo by Jesse </a:t>
            </a:r>
            <a:r>
              <a:rPr lang="en-US" sz="2000" dirty="0" err="1">
                <a:latin typeface="Arial" panose="020B0604020202020204" pitchFamily="34" charset="0"/>
                <a:cs typeface="Arial" panose="020B0604020202020204" pitchFamily="34" charset="0"/>
              </a:rPr>
              <a:t>Orrico</a:t>
            </a:r>
            <a:r>
              <a:rPr lang="en-US" sz="2000" dirty="0">
                <a:latin typeface="Arial" panose="020B0604020202020204" pitchFamily="34" charset="0"/>
                <a:cs typeface="Arial" panose="020B0604020202020204" pitchFamily="34" charset="0"/>
              </a:rPr>
              <a:t> on Unsplash</a:t>
            </a:r>
          </a:p>
          <a:p>
            <a:endParaRPr lang="en-US" dirty="0"/>
          </a:p>
        </p:txBody>
      </p:sp>
    </p:spTree>
    <p:extLst>
      <p:ext uri="{BB962C8B-B14F-4D97-AF65-F5344CB8AC3E}">
        <p14:creationId xmlns:p14="http://schemas.microsoft.com/office/powerpoint/2010/main" val="1353181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A201D-B29E-4A71-BBE6-367772713526}"/>
              </a:ext>
            </a:extLst>
          </p:cNvPr>
          <p:cNvSpPr>
            <a:spLocks noGrp="1"/>
          </p:cNvSpPr>
          <p:nvPr>
            <p:ph type="title"/>
          </p:nvPr>
        </p:nvSpPr>
        <p:spPr>
          <a:xfrm>
            <a:off x="787400" y="254000"/>
            <a:ext cx="11887200" cy="1574800"/>
          </a:xfrm>
        </p:spPr>
        <p:txBody>
          <a:bodyPr>
            <a:normAutofit fontScale="90000"/>
          </a:bodyPr>
          <a:lstStyle/>
          <a:p>
            <a:r>
              <a:rPr lang="en-US" sz="5400" dirty="0">
                <a:solidFill>
                  <a:schemeClr val="accent5">
                    <a:lumMod val="50000"/>
                  </a:schemeClr>
                </a:solidFill>
              </a:rPr>
              <a:t>Resiliency Touch Points</a:t>
            </a:r>
            <a:br>
              <a:rPr lang="en-US" sz="5400" dirty="0">
                <a:solidFill>
                  <a:schemeClr val="accent5">
                    <a:lumMod val="50000"/>
                  </a:schemeClr>
                </a:solidFill>
              </a:rPr>
            </a:br>
            <a:r>
              <a:rPr lang="en-US" sz="5400" dirty="0">
                <a:solidFill>
                  <a:schemeClr val="accent5">
                    <a:lumMod val="50000"/>
                  </a:schemeClr>
                </a:solidFill>
              </a:rPr>
              <a:t>--Dr. Bruce Perry</a:t>
            </a:r>
            <a:endParaRPr lang="en-US" sz="5400" dirty="0"/>
          </a:p>
        </p:txBody>
      </p:sp>
      <p:pic>
        <p:nvPicPr>
          <p:cNvPr id="5" name="Content Placeholder 4" descr="64 hours is a long time to go without the positive affirmations of a caring adult.  By Monday morning, many of our students will have done just that.  On Monday morning, don't let another hour pass.  Let them know, &quot;I see you.&quot;  ">
            <a:extLst>
              <a:ext uri="{FF2B5EF4-FFF2-40B4-BE49-F238E27FC236}">
                <a16:creationId xmlns:a16="http://schemas.microsoft.com/office/drawing/2014/main" id="{9397DD6F-E911-4EE5-A172-3272B34547F3}"/>
              </a:ext>
            </a:extLst>
          </p:cNvPr>
          <p:cNvPicPr>
            <a:picLocks noGrp="1" noChangeAspect="1"/>
          </p:cNvPicPr>
          <p:nvPr>
            <p:ph sz="half" idx="1"/>
          </p:nvPr>
        </p:nvPicPr>
        <p:blipFill>
          <a:blip r:embed="rId3"/>
          <a:stretch>
            <a:fillRect/>
          </a:stretch>
        </p:blipFill>
        <p:spPr>
          <a:xfrm>
            <a:off x="2921000" y="1981200"/>
            <a:ext cx="6934200" cy="6934200"/>
          </a:xfrm>
          <a:prstGeom prst="rect">
            <a:avLst/>
          </a:prstGeom>
        </p:spPr>
      </p:pic>
      <p:sp>
        <p:nvSpPr>
          <p:cNvPr id="4" name="Content Placeholder 3">
            <a:extLst>
              <a:ext uri="{FF2B5EF4-FFF2-40B4-BE49-F238E27FC236}">
                <a16:creationId xmlns:a16="http://schemas.microsoft.com/office/drawing/2014/main" id="{651B24F3-D74D-4F07-842C-782CACAC7DAD}"/>
              </a:ext>
            </a:extLst>
          </p:cNvPr>
          <p:cNvSpPr>
            <a:spLocks noGrp="1"/>
          </p:cNvSpPr>
          <p:nvPr>
            <p:ph sz="half" idx="2"/>
          </p:nvPr>
        </p:nvSpPr>
        <p:spPr>
          <a:xfrm>
            <a:off x="7874000" y="-457200"/>
            <a:ext cx="4800600" cy="9982200"/>
          </a:xfrm>
        </p:spPr>
        <p:txBody>
          <a:bodyPr>
            <a:normAutofit/>
          </a:bodyPr>
          <a:lstStyle/>
          <a:p>
            <a:pPr marL="0" indent="0">
              <a:buNone/>
            </a:pPr>
            <a:r>
              <a:rPr lang="en-US" sz="5900" dirty="0">
                <a:solidFill>
                  <a:schemeClr val="accent5">
                    <a:lumMod val="50000"/>
                  </a:schemeClr>
                </a:solidFill>
              </a:rPr>
              <a:t>        </a:t>
            </a:r>
          </a:p>
          <a:p>
            <a:pPr marL="0" indent="0">
              <a:buNone/>
            </a:pPr>
            <a:r>
              <a:rPr lang="en-US" sz="5900" dirty="0">
                <a:solidFill>
                  <a:schemeClr val="accent5">
                    <a:lumMod val="50000"/>
                  </a:schemeClr>
                </a:solidFill>
              </a:rPr>
              <a:t>           </a:t>
            </a:r>
            <a:endParaRPr lang="en-US" sz="6000" dirty="0">
              <a:solidFill>
                <a:schemeClr val="accent5">
                  <a:lumMod val="50000"/>
                </a:schemeClr>
              </a:solidFill>
            </a:endParaRPr>
          </a:p>
        </p:txBody>
      </p:sp>
      <p:sp>
        <p:nvSpPr>
          <p:cNvPr id="3" name="TextBox 2"/>
          <p:cNvSpPr txBox="1"/>
          <p:nvPr/>
        </p:nvSpPr>
        <p:spPr>
          <a:xfrm>
            <a:off x="6010122" y="8647172"/>
            <a:ext cx="6994678"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Hoefler Text"/>
              <a:ea typeface="Hoefler Text"/>
              <a:cs typeface="Hoefler Text"/>
              <a:sym typeface="Hoefler Text"/>
            </a:endParaRPr>
          </a:p>
          <a:p>
            <a:pPr marL="0" marR="0" indent="0" algn="ctr" defTabSz="584200" rtl="0" fontAlgn="auto" latinLnBrk="0" hangingPunct="0">
              <a:lnSpc>
                <a:spcPct val="100000"/>
              </a:lnSpc>
              <a:spcBef>
                <a:spcPts val="0"/>
              </a:spcBef>
              <a:spcAft>
                <a:spcPts val="0"/>
              </a:spcAft>
              <a:buClrTx/>
              <a:buSzTx/>
              <a:buFontTx/>
              <a:buNone/>
              <a:tabLst/>
            </a:pPr>
            <a:r>
              <a:rPr lang="en-US" sz="2400" dirty="0"/>
              <a:t>Photo by </a:t>
            </a:r>
            <a:r>
              <a:rPr kumimoji="0" lang="en-US" sz="2400" b="0" i="0" u="none" strike="noStrike" cap="none" spc="0" normalizeH="0" baseline="0" dirty="0">
                <a:ln>
                  <a:noFill/>
                </a:ln>
                <a:solidFill>
                  <a:srgbClr val="5E5E5E"/>
                </a:solidFill>
                <a:effectLst/>
                <a:uFillTx/>
                <a:latin typeface="Hoefler Text"/>
                <a:ea typeface="Hoefler Text"/>
                <a:cs typeface="Hoefler Text"/>
                <a:sym typeface="Hoefler Text"/>
              </a:rPr>
              <a:t>Stephanie </a:t>
            </a:r>
            <a:r>
              <a:rPr kumimoji="0" lang="en-US" sz="2400" b="0" i="0" u="none" strike="noStrike" cap="none" spc="0" normalizeH="0" baseline="0" dirty="0" err="1">
                <a:ln>
                  <a:noFill/>
                </a:ln>
                <a:solidFill>
                  <a:srgbClr val="5E5E5E"/>
                </a:solidFill>
                <a:effectLst/>
                <a:uFillTx/>
                <a:latin typeface="Hoefler Text"/>
                <a:ea typeface="Hoefler Text"/>
                <a:cs typeface="Hoefler Text"/>
                <a:sym typeface="Hoefler Text"/>
              </a:rPr>
              <a:t>Frosch</a:t>
            </a:r>
            <a:r>
              <a:rPr kumimoji="0" lang="en-US" sz="2400" b="0" i="0" u="none" strike="noStrike" cap="none" spc="0" normalizeH="0" baseline="0" dirty="0">
                <a:ln>
                  <a:noFill/>
                </a:ln>
                <a:solidFill>
                  <a:srgbClr val="5E5E5E"/>
                </a:solidFill>
                <a:effectLst/>
                <a:uFillTx/>
                <a:latin typeface="Hoefler Text"/>
                <a:ea typeface="Hoefler Text"/>
                <a:cs typeface="Hoefler Text"/>
                <a:sym typeface="Hoefler Text"/>
              </a:rPr>
              <a:t> @Steph </a:t>
            </a:r>
            <a:r>
              <a:rPr kumimoji="0" lang="en-US" sz="2400" b="0" i="0" u="none" strike="noStrike" cap="none" spc="0" normalizeH="0" baseline="0" dirty="0" err="1">
                <a:ln>
                  <a:noFill/>
                </a:ln>
                <a:solidFill>
                  <a:srgbClr val="5E5E5E"/>
                </a:solidFill>
                <a:effectLst/>
                <a:uFillTx/>
                <a:latin typeface="Hoefler Text"/>
                <a:ea typeface="Hoefler Text"/>
                <a:cs typeface="Hoefler Text"/>
                <a:sym typeface="Hoefler Text"/>
              </a:rPr>
              <a:t>Frosch</a:t>
            </a:r>
            <a:endParaRPr kumimoji="0" lang="en-US" sz="2400" b="0" i="0" u="none" strike="noStrike" cap="none" spc="0" normalizeH="0" baseline="0" dirty="0">
              <a:ln>
                <a:noFill/>
              </a:ln>
              <a:solidFill>
                <a:srgbClr val="5E5E5E"/>
              </a:solidFill>
              <a:effectLst/>
              <a:uFillTx/>
              <a:latin typeface="Hoefler Text"/>
              <a:ea typeface="Hoefler Text"/>
              <a:cs typeface="Hoefler Text"/>
              <a:sym typeface="Hoefler Text"/>
            </a:endParaRPr>
          </a:p>
        </p:txBody>
      </p:sp>
    </p:spTree>
    <p:extLst>
      <p:ext uri="{BB962C8B-B14F-4D97-AF65-F5344CB8AC3E}">
        <p14:creationId xmlns:p14="http://schemas.microsoft.com/office/powerpoint/2010/main" val="3777497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87400" y="254000"/>
            <a:ext cx="11430000" cy="1955800"/>
          </a:xfrm>
        </p:spPr>
        <p:txBody>
          <a:bodyPr>
            <a:normAutofit fontScale="90000"/>
          </a:bodyPr>
          <a:lstStyle/>
          <a:p>
            <a:br>
              <a:rPr lang="en-US" dirty="0"/>
            </a:br>
            <a:r>
              <a:rPr lang="en-US" dirty="0">
                <a:solidFill>
                  <a:schemeClr val="accent5">
                    <a:lumMod val="50000"/>
                  </a:schemeClr>
                </a:solidFill>
              </a:rPr>
              <a:t>Neuroplasticity = Hope</a:t>
            </a:r>
            <a:br>
              <a:rPr lang="en-US" dirty="0">
                <a:solidFill>
                  <a:schemeClr val="accent5">
                    <a:lumMod val="50000"/>
                  </a:schemeClr>
                </a:solidFill>
              </a:rPr>
            </a:br>
            <a:endParaRPr lang="en-US" dirty="0">
              <a:solidFill>
                <a:schemeClr val="accent5">
                  <a:lumMod val="50000"/>
                </a:schemeClr>
              </a:solidFill>
            </a:endParaRPr>
          </a:p>
        </p:txBody>
      </p:sp>
      <p:pic>
        <p:nvPicPr>
          <p:cNvPr id="3" name="Picture 2"/>
          <p:cNvPicPr>
            <a:picLocks noChangeAspect="1"/>
          </p:cNvPicPr>
          <p:nvPr/>
        </p:nvPicPr>
        <p:blipFill>
          <a:blip r:embed="rId3"/>
          <a:stretch>
            <a:fillRect/>
          </a:stretch>
        </p:blipFill>
        <p:spPr>
          <a:xfrm>
            <a:off x="4244975" y="3609975"/>
            <a:ext cx="4514850" cy="2533650"/>
          </a:xfrm>
          <a:prstGeom prst="rect">
            <a:avLst/>
          </a:prstGeom>
        </p:spPr>
      </p:pic>
      <p:sp>
        <p:nvSpPr>
          <p:cNvPr id="5" name="Text Placeholder 4"/>
          <p:cNvSpPr>
            <a:spLocks noGrp="1"/>
          </p:cNvSpPr>
          <p:nvPr>
            <p:ph type="body" idx="1"/>
          </p:nvPr>
        </p:nvSpPr>
        <p:spPr>
          <a:xfrm>
            <a:off x="787400" y="2768600"/>
            <a:ext cx="11430000" cy="6070600"/>
          </a:xfrm>
        </p:spPr>
        <p:txBody>
          <a:bodyPr>
            <a:normAutofit/>
          </a:bodyPr>
          <a:lstStyle/>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3149600" lvl="8" indent="0">
              <a:buNone/>
            </a:pPr>
            <a:r>
              <a:rPr lang="en-US" sz="2000" dirty="0">
                <a:latin typeface="Arial" panose="020B0604020202020204" pitchFamily="34" charset="0"/>
                <a:cs typeface="Arial" panose="020B0604020202020204" pitchFamily="34" charset="0"/>
              </a:rPr>
              <a:t>                                                                </a:t>
            </a:r>
          </a:p>
          <a:p>
            <a:pPr marL="3149600" lvl="8" indent="0">
              <a:buNone/>
            </a:pPr>
            <a:r>
              <a:rPr lang="en-US" sz="2000" dirty="0">
                <a:latin typeface="Arial" panose="020B0604020202020204" pitchFamily="34" charset="0"/>
                <a:cs typeface="Arial" panose="020B0604020202020204" pitchFamily="34" charset="0"/>
              </a:rPr>
              <a:t>                                                                            Photo by onesky.org 				</a:t>
            </a:r>
          </a:p>
        </p:txBody>
      </p:sp>
      <p:pic>
        <p:nvPicPr>
          <p:cNvPr id="6" name="Picture 5" descr="PET Scan Image of a healthy brain and an abused brain, with temporal lobes indicated.  The abused brain has far less activity in the temporal lobes, denoted by lack of color in the PET scan.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3200" y="2362200"/>
            <a:ext cx="10037202" cy="5632691"/>
          </a:xfrm>
          <a:prstGeom prst="rect">
            <a:avLst/>
          </a:prstGeom>
        </p:spPr>
      </p:pic>
      <p:sp>
        <p:nvSpPr>
          <p:cNvPr id="7" name="TextBox 6"/>
          <p:cNvSpPr txBox="1"/>
          <p:nvPr/>
        </p:nvSpPr>
        <p:spPr>
          <a:xfrm>
            <a:off x="9041871" y="8587105"/>
            <a:ext cx="102657"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5E5E5E"/>
              </a:solidFill>
              <a:effectLst/>
              <a:uFillTx/>
              <a:latin typeface="Hoefler Text"/>
              <a:ea typeface="Hoefler Text"/>
              <a:cs typeface="Hoefler Text"/>
              <a:sym typeface="Hoefler Text"/>
            </a:endParaRPr>
          </a:p>
        </p:txBody>
      </p:sp>
    </p:spTree>
    <p:extLst>
      <p:ext uri="{BB962C8B-B14F-4D97-AF65-F5344CB8AC3E}">
        <p14:creationId xmlns:p14="http://schemas.microsoft.com/office/powerpoint/2010/main" val="1617094866"/>
      </p:ext>
    </p:extLst>
  </p:cSld>
  <p:clrMapOvr>
    <a:masterClrMapping/>
  </p:clrMapOvr>
  <p:transition spd="med" advTm="4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787400" y="1257300"/>
            <a:ext cx="11734800" cy="8343900"/>
          </a:xfrm>
        </p:spPr>
        <p:txBody>
          <a:bodyPr/>
          <a:lstStyle/>
          <a:p>
            <a:endParaRPr lang="en-US" dirty="0"/>
          </a:p>
        </p:txBody>
      </p:sp>
      <p:pic>
        <p:nvPicPr>
          <p:cNvPr id="3" name="Picture 2" descr="Image of a 3 year old normal brain and a 3 year old extreme neglect brain; neglected brain is noticeably smaller in size.&#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600" y="1515745"/>
            <a:ext cx="9919547" cy="7439660"/>
          </a:xfrm>
          <a:prstGeom prst="rect">
            <a:avLst/>
          </a:prstGeom>
        </p:spPr>
      </p:pic>
      <p:sp>
        <p:nvSpPr>
          <p:cNvPr id="4" name="TextBox 3"/>
          <p:cNvSpPr txBox="1"/>
          <p:nvPr/>
        </p:nvSpPr>
        <p:spPr>
          <a:xfrm>
            <a:off x="8965671" y="8968105"/>
            <a:ext cx="102657"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5E5E5E"/>
              </a:solidFill>
              <a:effectLst/>
              <a:uFillTx/>
              <a:latin typeface="Hoefler Text"/>
              <a:ea typeface="Hoefler Text"/>
              <a:cs typeface="Hoefler Text"/>
              <a:sym typeface="Hoefler Text"/>
            </a:endParaRPr>
          </a:p>
        </p:txBody>
      </p:sp>
    </p:spTree>
    <p:extLst>
      <p:ext uri="{BB962C8B-B14F-4D97-AF65-F5344CB8AC3E}">
        <p14:creationId xmlns:p14="http://schemas.microsoft.com/office/powerpoint/2010/main" val="158347898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solidFill>
                  <a:schemeClr val="accent5">
                    <a:lumMod val="50000"/>
                  </a:schemeClr>
                </a:solidFill>
              </a:rPr>
              <a:t>Strategies and Interventions/ Brain and Developmentally Aligned! </a:t>
            </a:r>
          </a:p>
        </p:txBody>
      </p:sp>
      <p:sp>
        <p:nvSpPr>
          <p:cNvPr id="4" name="Content Placeholder 3"/>
          <p:cNvSpPr>
            <a:spLocks noGrp="1"/>
          </p:cNvSpPr>
          <p:nvPr>
            <p:ph type="body" idx="1"/>
          </p:nvPr>
        </p:nvSpPr>
        <p:spPr>
          <a:xfrm>
            <a:off x="787400" y="2362200"/>
            <a:ext cx="11430000" cy="6781800"/>
          </a:xfrm>
        </p:spPr>
        <p:txBody>
          <a:bodyPr>
            <a:normAutofit fontScale="62500" lnSpcReduction="20000"/>
          </a:bodyPr>
          <a:lstStyle/>
          <a:p>
            <a:endParaRPr lang="en-US" dirty="0">
              <a:solidFill>
                <a:schemeClr val="bg1"/>
              </a:solidFill>
            </a:endParaRPr>
          </a:p>
          <a:p>
            <a:r>
              <a:rPr lang="en-US" sz="5700" dirty="0">
                <a:solidFill>
                  <a:schemeClr val="accent5">
                    <a:lumMod val="50000"/>
                  </a:schemeClr>
                </a:solidFill>
              </a:rPr>
              <a:t>Smiling eyes</a:t>
            </a:r>
          </a:p>
          <a:p>
            <a:r>
              <a:rPr lang="en-US" sz="5700" dirty="0">
                <a:solidFill>
                  <a:schemeClr val="accent5">
                    <a:lumMod val="50000"/>
                  </a:schemeClr>
                </a:solidFill>
              </a:rPr>
              <a:t>Validating eye contact</a:t>
            </a:r>
          </a:p>
          <a:p>
            <a:r>
              <a:rPr lang="en-US" sz="5700" dirty="0">
                <a:solidFill>
                  <a:schemeClr val="accent5">
                    <a:lumMod val="50000"/>
                  </a:schemeClr>
                </a:solidFill>
              </a:rPr>
              <a:t>Warmth of voice</a:t>
            </a:r>
          </a:p>
          <a:p>
            <a:r>
              <a:rPr lang="en-US" sz="5700" dirty="0">
                <a:solidFill>
                  <a:schemeClr val="accent5">
                    <a:lumMod val="50000"/>
                  </a:schemeClr>
                </a:solidFill>
              </a:rPr>
              <a:t>Playful engagement</a:t>
            </a:r>
          </a:p>
          <a:p>
            <a:r>
              <a:rPr lang="en-US" sz="5700" dirty="0">
                <a:solidFill>
                  <a:schemeClr val="accent5">
                    <a:lumMod val="50000"/>
                  </a:schemeClr>
                </a:solidFill>
              </a:rPr>
              <a:t>400 repetitions to get one new synapse in the brain</a:t>
            </a:r>
          </a:p>
          <a:p>
            <a:r>
              <a:rPr lang="en-US" sz="5700" b="1" dirty="0">
                <a:solidFill>
                  <a:schemeClr val="accent5">
                    <a:lumMod val="50000"/>
                  </a:schemeClr>
                </a:solidFill>
              </a:rPr>
              <a:t>12</a:t>
            </a:r>
            <a:r>
              <a:rPr lang="en-US" sz="5700" dirty="0">
                <a:solidFill>
                  <a:schemeClr val="accent5">
                    <a:lumMod val="50000"/>
                  </a:schemeClr>
                </a:solidFill>
              </a:rPr>
              <a:t> repetitions if they are accompanied by </a:t>
            </a:r>
            <a:r>
              <a:rPr lang="en-US" sz="5700" b="1" dirty="0">
                <a:solidFill>
                  <a:schemeClr val="accent5">
                    <a:lumMod val="50000"/>
                  </a:schemeClr>
                </a:solidFill>
              </a:rPr>
              <a:t>joy</a:t>
            </a:r>
            <a:r>
              <a:rPr lang="en-US" sz="5700" dirty="0">
                <a:solidFill>
                  <a:schemeClr val="accent5">
                    <a:lumMod val="50000"/>
                  </a:schemeClr>
                </a:solidFill>
              </a:rPr>
              <a:t> and a little </a:t>
            </a:r>
            <a:r>
              <a:rPr lang="en-US" sz="5700" b="1" dirty="0">
                <a:solidFill>
                  <a:schemeClr val="accent5">
                    <a:lumMod val="50000"/>
                  </a:schemeClr>
                </a:solidFill>
              </a:rPr>
              <a:t>laughter</a:t>
            </a:r>
            <a:r>
              <a:rPr lang="en-US" sz="5700" dirty="0">
                <a:solidFill>
                  <a:schemeClr val="accent5">
                    <a:lumMod val="50000"/>
                  </a:schemeClr>
                </a:solidFill>
              </a:rPr>
              <a:t>! </a:t>
            </a:r>
          </a:p>
          <a:p>
            <a:endParaRPr lang="en-US" dirty="0">
              <a:solidFill>
                <a:schemeClr val="accent5">
                  <a:lumMod val="50000"/>
                </a:schemeClr>
              </a:solidFill>
            </a:endParaRPr>
          </a:p>
        </p:txBody>
      </p:sp>
    </p:spTree>
    <p:extLst>
      <p:ext uri="{BB962C8B-B14F-4D97-AF65-F5344CB8AC3E}">
        <p14:creationId xmlns:p14="http://schemas.microsoft.com/office/powerpoint/2010/main" val="389127558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Rhythm Sticks</a:t>
            </a:r>
          </a:p>
        </p:txBody>
      </p:sp>
      <p:pic>
        <p:nvPicPr>
          <p:cNvPr id="6" name="Picture 2" descr="Photo of paint stir sticks  which can be used as rhythm stic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251200" y="3120995"/>
            <a:ext cx="650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9093200" y="8426390"/>
            <a:ext cx="3276600" cy="400110"/>
          </a:xfrm>
          <a:prstGeom prst="rect">
            <a:avLst/>
          </a:prstGeom>
        </p:spPr>
        <p:txBody>
          <a:bodyPr wrap="square">
            <a:spAutoFit/>
          </a:bodyPr>
          <a:lstStyle/>
          <a:p>
            <a:r>
              <a:rPr lang="en-US" sz="2000" dirty="0">
                <a:latin typeface="Arial" panose="020B0604020202020204" pitchFamily="34" charset="0"/>
                <a:cs typeface="Arial" panose="020B0604020202020204" pitchFamily="34" charset="0"/>
              </a:rPr>
              <a:t>Photo by Diane Pike</a:t>
            </a:r>
          </a:p>
        </p:txBody>
      </p:sp>
    </p:spTree>
    <p:extLst>
      <p:ext uri="{BB962C8B-B14F-4D97-AF65-F5344CB8AC3E}">
        <p14:creationId xmlns:p14="http://schemas.microsoft.com/office/powerpoint/2010/main" val="12636825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4" name="Text Placeholder 3"/>
          <p:cNvSpPr>
            <a:spLocks noGrp="1"/>
          </p:cNvSpPr>
          <p:nvPr>
            <p:ph type="body" sz="half" idx="1"/>
          </p:nvPr>
        </p:nvSpPr>
        <p:spPr>
          <a:xfrm>
            <a:off x="787400" y="838200"/>
            <a:ext cx="5486400" cy="7645400"/>
          </a:xfrm>
        </p:spPr>
        <p:txBody>
          <a:bodyPr>
            <a:normAutofit lnSpcReduction="10000"/>
          </a:bodyPr>
          <a:lstStyle/>
          <a:p>
            <a:r>
              <a:rPr lang="en-US" i="1" dirty="0"/>
              <a:t>Passionate</a:t>
            </a:r>
            <a:r>
              <a:rPr lang="en-US" dirty="0"/>
              <a:t> about Early Childhood!</a:t>
            </a:r>
          </a:p>
          <a:p>
            <a:r>
              <a:rPr lang="en-US" dirty="0"/>
              <a:t>Kindergarten Teacher, 15 years</a:t>
            </a:r>
          </a:p>
          <a:p>
            <a:r>
              <a:rPr lang="en-US" dirty="0"/>
              <a:t>Building Administrator, 3.5 years</a:t>
            </a:r>
          </a:p>
          <a:p>
            <a:r>
              <a:rPr lang="en-US" dirty="0"/>
              <a:t>Director of Outreach and Professional Development, 9 years</a:t>
            </a:r>
          </a:p>
          <a:p>
            <a:r>
              <a:rPr lang="en-US" dirty="0"/>
              <a:t>National Board Certified as Early Childhood Generalist</a:t>
            </a:r>
          </a:p>
          <a:p>
            <a:r>
              <a:rPr lang="en-US" dirty="0"/>
              <a:t>Why?  ALL of our youngest learners deserve the very best we can offer them!</a:t>
            </a:r>
          </a:p>
        </p:txBody>
      </p:sp>
      <p:pic>
        <p:nvPicPr>
          <p:cNvPr id="6" name="Picture Placeholder 5"/>
          <p:cNvPicPr>
            <a:picLocks noGrp="1" noChangeAspect="1"/>
          </p:cNvPicPr>
          <p:nvPr>
            <p:ph type="pic" sz="quarter" idx="13"/>
          </p:nvPr>
        </p:nvPicPr>
        <p:blipFill rotWithShape="1">
          <a:blip r:embed="rId3"/>
          <a:srcRect l="24" r="24"/>
          <a:stretch/>
        </p:blipFill>
        <p:spPr>
          <a:xfrm>
            <a:off x="7493000" y="2006600"/>
            <a:ext cx="3987347" cy="5308600"/>
          </a:xfrm>
          <a:prstGeom prst="rect">
            <a:avLst/>
          </a:prstGeom>
        </p:spPr>
      </p:pic>
    </p:spTree>
    <p:extLst>
      <p:ext uri="{BB962C8B-B14F-4D97-AF65-F5344CB8AC3E}">
        <p14:creationId xmlns:p14="http://schemas.microsoft.com/office/powerpoint/2010/main" val="380386093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Photo of bubbles floating in the air"/>
          <p:cNvPicPr>
            <a:picLocks noGrp="1" noChangeAspect="1"/>
          </p:cNvPicPr>
          <p:nvPr>
            <p:ph type="pic" sz="half" idx="13"/>
          </p:nvPr>
        </p:nvPicPr>
        <p:blipFill>
          <a:blip r:embed="rId3"/>
          <a:srcRect l="1800" r="1800"/>
          <a:stretch>
            <a:fillRect/>
          </a:stretch>
        </p:blipFill>
        <p:spPr>
          <a:xfrm>
            <a:off x="2692400" y="2438400"/>
            <a:ext cx="8169467" cy="6172200"/>
          </a:xfrm>
          <a:prstGeom prst="rect">
            <a:avLst/>
          </a:prstGeom>
        </p:spPr>
      </p:pic>
      <p:sp>
        <p:nvSpPr>
          <p:cNvPr id="3" name="Title 2"/>
          <p:cNvSpPr>
            <a:spLocks noGrp="1"/>
          </p:cNvSpPr>
          <p:nvPr>
            <p:ph type="title"/>
          </p:nvPr>
        </p:nvSpPr>
        <p:spPr>
          <a:xfrm>
            <a:off x="1016000" y="228600"/>
            <a:ext cx="11201400" cy="1600200"/>
          </a:xfrm>
        </p:spPr>
        <p:txBody>
          <a:bodyPr>
            <a:normAutofit fontScale="90000"/>
          </a:bodyPr>
          <a:lstStyle/>
          <a:p>
            <a:br>
              <a:rPr lang="en-US" dirty="0"/>
            </a:br>
            <a:br>
              <a:rPr lang="en-US" dirty="0"/>
            </a:br>
            <a:r>
              <a:rPr lang="en-US" dirty="0"/>
              <a:t>Blowing Bubbles</a:t>
            </a:r>
          </a:p>
        </p:txBody>
      </p:sp>
      <p:sp>
        <p:nvSpPr>
          <p:cNvPr id="6" name="Text Placeholder 5"/>
          <p:cNvSpPr txBox="1">
            <a:spLocks noGrp="1"/>
          </p:cNvSpPr>
          <p:nvPr>
            <p:ph type="body" sz="quarter" idx="1"/>
          </p:nvPr>
        </p:nvSpPr>
        <p:spPr>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2000" dirty="0">
                <a:latin typeface="Arial" panose="020B0604020202020204" pitchFamily="34" charset="0"/>
                <a:cs typeface="Arial" panose="020B0604020202020204" pitchFamily="34" charset="0"/>
              </a:rPr>
              <a:t>Photo by Diana Orey on </a:t>
            </a:r>
            <a:r>
              <a:rPr lang="en-US" sz="2000" dirty="0">
                <a:solidFill>
                  <a:schemeClr val="bg2">
                    <a:lumMod val="50000"/>
                  </a:schemeClr>
                </a:solidFill>
                <a:latin typeface="Arial" panose="020B0604020202020204" pitchFamily="34" charset="0"/>
                <a:cs typeface="Arial" panose="020B0604020202020204" pitchFamily="34" charset="0"/>
              </a:rPr>
              <a:t>Unsplash</a:t>
            </a:r>
            <a:endParaRPr kumimoji="0" lang="en-US" sz="2000" b="0" i="0" u="none" strike="noStrike" cap="none" spc="0" normalizeH="0" baseline="0" dirty="0">
              <a:ln>
                <a:noFill/>
              </a:ln>
              <a:solidFill>
                <a:schemeClr val="bg2">
                  <a:lumMod val="50000"/>
                </a:schemeClr>
              </a:solidFill>
              <a:effectLst/>
              <a:uFillTx/>
              <a:latin typeface="Arial" panose="020B0604020202020204" pitchFamily="34" charset="0"/>
              <a:cs typeface="Arial" panose="020B0604020202020204" pitchFamily="34" charset="0"/>
              <a:sym typeface="Hoefler Text"/>
            </a:endParaRPr>
          </a:p>
        </p:txBody>
      </p:sp>
    </p:spTree>
    <p:extLst>
      <p:ext uri="{BB962C8B-B14F-4D97-AF65-F5344CB8AC3E}">
        <p14:creationId xmlns:p14="http://schemas.microsoft.com/office/powerpoint/2010/main" val="66741590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Rhythm sticks, chimes, and singing bowl"/>
          <p:cNvSpPr txBox="1"/>
          <p:nvPr/>
        </p:nvSpPr>
        <p:spPr>
          <a:xfrm>
            <a:off x="3987800" y="2373829"/>
            <a:ext cx="5181600" cy="779701"/>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defRPr sz="3800"/>
            </a:lvl1pPr>
          </a:lstStyle>
          <a:p>
            <a:r>
              <a:rPr lang="en-US" sz="4400" dirty="0"/>
              <a:t>S</a:t>
            </a:r>
            <a:r>
              <a:rPr sz="4400" dirty="0"/>
              <a:t>inging </a:t>
            </a:r>
            <a:r>
              <a:rPr lang="en-US" sz="4400" dirty="0"/>
              <a:t>B</a:t>
            </a:r>
            <a:r>
              <a:rPr sz="4400" dirty="0"/>
              <a:t>owl</a:t>
            </a:r>
          </a:p>
        </p:txBody>
      </p:sp>
      <p:sp>
        <p:nvSpPr>
          <p:cNvPr id="189" name="Coping and Self Regulating Skills"/>
          <p:cNvSpPr txBox="1"/>
          <p:nvPr/>
        </p:nvSpPr>
        <p:spPr>
          <a:xfrm>
            <a:off x="551958" y="725113"/>
            <a:ext cx="11900884" cy="102592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6800">
                <a:solidFill>
                  <a:srgbClr val="276D6D"/>
                </a:solidFill>
                <a:effectLst>
                  <a:outerShdw blurRad="63500" dist="12700" dir="5400000" rotWithShape="0">
                    <a:srgbClr val="000000">
                      <a:alpha val="30000"/>
                    </a:srgbClr>
                  </a:outerShdw>
                </a:effectLst>
                <a:latin typeface="+mn-lt"/>
                <a:ea typeface="+mn-ea"/>
                <a:cs typeface="+mn-cs"/>
                <a:sym typeface="Baskerville"/>
              </a:defRPr>
            </a:lvl1pPr>
          </a:lstStyle>
          <a:p>
            <a:r>
              <a:rPr sz="6000" dirty="0"/>
              <a:t>Coping and Self Regulating Skills</a:t>
            </a:r>
          </a:p>
        </p:txBody>
      </p:sp>
      <p:sp>
        <p:nvSpPr>
          <p:cNvPr id="190" name="Blowing bubbles and lavender"/>
          <p:cNvSpPr txBox="1"/>
          <p:nvPr/>
        </p:nvSpPr>
        <p:spPr>
          <a:xfrm>
            <a:off x="4829851" y="6933770"/>
            <a:ext cx="2922704" cy="68736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3800"/>
            </a:lvl1pPr>
          </a:lstStyle>
          <a:p>
            <a:endParaRPr dirty="0"/>
          </a:p>
        </p:txBody>
      </p:sp>
      <p:pic>
        <p:nvPicPr>
          <p:cNvPr id="6" name="Picture 5" descr="Photo of a person holding a singing bowl and mallot"/>
          <p:cNvPicPr>
            <a:picLocks noChangeAspect="1"/>
          </p:cNvPicPr>
          <p:nvPr/>
        </p:nvPicPr>
        <p:blipFill rotWithShape="1">
          <a:blip r:embed="rId3"/>
          <a:srcRect l="1239" t="14063" r="4869" b="12074"/>
          <a:stretch/>
        </p:blipFill>
        <p:spPr>
          <a:xfrm>
            <a:off x="4686332" y="3790611"/>
            <a:ext cx="3784536" cy="4386354"/>
          </a:xfrm>
          <a:prstGeom prst="rect">
            <a:avLst/>
          </a:prstGeom>
        </p:spPr>
      </p:pic>
      <p:sp>
        <p:nvSpPr>
          <p:cNvPr id="8" name="Rectangle 7"/>
          <p:cNvSpPr/>
          <p:nvPr/>
        </p:nvSpPr>
        <p:spPr>
          <a:xfrm>
            <a:off x="3454400" y="8613991"/>
            <a:ext cx="6502400" cy="400110"/>
          </a:xfrm>
          <a:prstGeom prst="rect">
            <a:avLst/>
          </a:prstGeom>
        </p:spPr>
        <p:txBody>
          <a:bodyPr>
            <a:spAutoFit/>
          </a:bodyPr>
          <a:lstStyle/>
          <a:p>
            <a:r>
              <a:rPr lang="en-US" sz="2000" dirty="0"/>
              <a:t>Photo by Magic Bowls on Unsplash</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half" idx="13"/>
          </p:nvPr>
        </p:nvSpPr>
        <p:spPr>
          <a:xfrm flipV="1">
            <a:off x="3987800" y="-349654"/>
            <a:ext cx="6324600" cy="654454"/>
          </a:xfrm>
        </p:spPr>
      </p:sp>
      <p:pic>
        <p:nvPicPr>
          <p:cNvPr id="5" name="Picture 4" descr="Photo of lavendar stems"/>
          <p:cNvPicPr>
            <a:picLocks noChangeAspect="1"/>
          </p:cNvPicPr>
          <p:nvPr/>
        </p:nvPicPr>
        <p:blipFill>
          <a:blip r:embed="rId3"/>
          <a:stretch>
            <a:fillRect/>
          </a:stretch>
        </p:blipFill>
        <p:spPr>
          <a:xfrm>
            <a:off x="4406900" y="2209800"/>
            <a:ext cx="4191000" cy="6039685"/>
          </a:xfrm>
          <a:prstGeom prst="rect">
            <a:avLst/>
          </a:prstGeom>
        </p:spPr>
      </p:pic>
      <p:sp>
        <p:nvSpPr>
          <p:cNvPr id="3" name="Title 2"/>
          <p:cNvSpPr>
            <a:spLocks noGrp="1"/>
          </p:cNvSpPr>
          <p:nvPr>
            <p:ph type="title"/>
          </p:nvPr>
        </p:nvSpPr>
        <p:spPr>
          <a:xfrm>
            <a:off x="787400" y="685800"/>
            <a:ext cx="11430000" cy="1295400"/>
          </a:xfrm>
        </p:spPr>
        <p:txBody>
          <a:bodyPr>
            <a:normAutofit/>
          </a:bodyPr>
          <a:lstStyle/>
          <a:p>
            <a:r>
              <a:rPr lang="en-US" dirty="0"/>
              <a:t>Lavender</a:t>
            </a:r>
          </a:p>
        </p:txBody>
      </p:sp>
      <p:sp>
        <p:nvSpPr>
          <p:cNvPr id="4" name="Text Placeholder 3"/>
          <p:cNvSpPr>
            <a:spLocks noGrp="1"/>
          </p:cNvSpPr>
          <p:nvPr>
            <p:ph type="body" sz="quarter" idx="1"/>
          </p:nvPr>
        </p:nvSpPr>
        <p:spPr>
          <a:xfrm>
            <a:off x="787400" y="7558860"/>
            <a:ext cx="11430000" cy="1889940"/>
          </a:xfrm>
        </p:spPr>
        <p:txBody>
          <a:bodyPr>
            <a:normAutofit/>
          </a:bodyPr>
          <a:lstStyle/>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Photo by Sharon McCutcheon on </a:t>
            </a:r>
            <a:r>
              <a:rPr lang="en-US" sz="2000" dirty="0">
                <a:solidFill>
                  <a:schemeClr val="bg2">
                    <a:lumMod val="50000"/>
                  </a:schemeClr>
                </a:solidFill>
                <a:latin typeface="Arial" panose="020B0604020202020204" pitchFamily="34" charset="0"/>
                <a:cs typeface="Arial" panose="020B0604020202020204" pitchFamily="34" charset="0"/>
              </a:rPr>
              <a:t>Unsplash</a:t>
            </a:r>
          </a:p>
        </p:txBody>
      </p:sp>
      <p:sp>
        <p:nvSpPr>
          <p:cNvPr id="6" name="Rectangle 5"/>
          <p:cNvSpPr/>
          <p:nvPr/>
        </p:nvSpPr>
        <p:spPr>
          <a:xfrm>
            <a:off x="3251200" y="4276636"/>
            <a:ext cx="7061200" cy="2246769"/>
          </a:xfrm>
          <a:prstGeom prst="rect">
            <a:avLst/>
          </a:prstGeom>
        </p:spPr>
        <p:txBody>
          <a:bodyPr wrap="square">
            <a:spAutoFit/>
          </a:bodyPr>
          <a:lstStyle/>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932980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Photo of peanut butter and marshmallow fluff sandwich"/>
          <p:cNvPicPr>
            <a:picLocks noGrp="1" noChangeAspect="1"/>
          </p:cNvPicPr>
          <p:nvPr>
            <p:ph type="pic" sz="half" idx="13"/>
          </p:nvPr>
        </p:nvPicPr>
        <p:blipFill>
          <a:blip r:embed="rId3"/>
          <a:srcRect l="2729" r="2729"/>
          <a:stretch>
            <a:fillRect/>
          </a:stretch>
        </p:blipFill>
        <p:spPr>
          <a:xfrm>
            <a:off x="2985083" y="1447800"/>
            <a:ext cx="7060033" cy="5334000"/>
          </a:xfrm>
          <a:prstGeom prst="rect">
            <a:avLst/>
          </a:prstGeom>
        </p:spPr>
      </p:pic>
      <p:sp>
        <p:nvSpPr>
          <p:cNvPr id="3" name="Title 2"/>
          <p:cNvSpPr>
            <a:spLocks noGrp="1"/>
          </p:cNvSpPr>
          <p:nvPr>
            <p:ph type="title"/>
          </p:nvPr>
        </p:nvSpPr>
        <p:spPr>
          <a:xfrm>
            <a:off x="800100" y="7315200"/>
            <a:ext cx="11430000" cy="1270000"/>
          </a:xfrm>
        </p:spPr>
        <p:txBody>
          <a:bodyPr>
            <a:normAutofit/>
          </a:bodyPr>
          <a:lstStyle/>
          <a:p>
            <a:r>
              <a:rPr lang="en-US" sz="6000" dirty="0"/>
              <a:t>Peanut Butter Sandwich </a:t>
            </a:r>
          </a:p>
        </p:txBody>
      </p:sp>
      <p:sp>
        <p:nvSpPr>
          <p:cNvPr id="4" name="Text Placeholder 3"/>
          <p:cNvSpPr>
            <a:spLocks noGrp="1"/>
          </p:cNvSpPr>
          <p:nvPr>
            <p:ph type="body" sz="quarter" idx="1"/>
          </p:nvPr>
        </p:nvSpPr>
        <p:spPr>
          <a:xfrm>
            <a:off x="-2251024" y="6988274"/>
            <a:ext cx="11430000" cy="571500"/>
          </a:xfrm>
        </p:spPr>
        <p:txBody>
          <a:bodyPr>
            <a:normAutofit fontScale="47500" lnSpcReduction="20000"/>
          </a:bodyPr>
          <a:lstStyle/>
          <a:p>
            <a:r>
              <a:rPr lang="en-US" dirty="0"/>
              <a:t>                                                                                       </a:t>
            </a:r>
          </a:p>
          <a:p>
            <a:r>
              <a:rPr lang="en-US" dirty="0"/>
              <a:t>															Image from Unsplash </a:t>
            </a:r>
          </a:p>
        </p:txBody>
      </p:sp>
    </p:spTree>
    <p:extLst>
      <p:ext uri="{BB962C8B-B14F-4D97-AF65-F5344CB8AC3E}">
        <p14:creationId xmlns:p14="http://schemas.microsoft.com/office/powerpoint/2010/main" val="114645921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close up photo of a striped bath towel "/>
          <p:cNvPicPr>
            <a:picLocks noGrp="1" noChangeAspect="1"/>
          </p:cNvPicPr>
          <p:nvPr>
            <p:ph type="pic" sz="half" idx="13"/>
          </p:nvPr>
        </p:nvPicPr>
        <p:blipFill>
          <a:blip r:embed="rId3" cstate="print">
            <a:extLst>
              <a:ext uri="{28A0092B-C50C-407E-A947-70E740481C1C}">
                <a14:useLocalDpi xmlns:a14="http://schemas.microsoft.com/office/drawing/2010/main" val="0"/>
              </a:ext>
            </a:extLst>
          </a:blip>
          <a:srcRect l="5880" r="5880"/>
          <a:stretch>
            <a:fillRect/>
          </a:stretch>
        </p:blipFill>
        <p:spPr>
          <a:xfrm>
            <a:off x="769937" y="3962400"/>
            <a:ext cx="4724400" cy="3569381"/>
          </a:xfrm>
        </p:spPr>
      </p:pic>
      <p:sp>
        <p:nvSpPr>
          <p:cNvPr id="10" name="Title 9"/>
          <p:cNvSpPr>
            <a:spLocks noGrp="1"/>
          </p:cNvSpPr>
          <p:nvPr>
            <p:ph type="title"/>
          </p:nvPr>
        </p:nvSpPr>
        <p:spPr>
          <a:xfrm>
            <a:off x="787400" y="1219200"/>
            <a:ext cx="11430000" cy="1578430"/>
          </a:xfrm>
        </p:spPr>
        <p:txBody>
          <a:bodyPr>
            <a:normAutofit fontScale="90000"/>
          </a:bodyPr>
          <a:lstStyle/>
          <a:p>
            <a:r>
              <a:rPr lang="en-US" dirty="0"/>
              <a:t>       Brain Bath</a:t>
            </a:r>
            <a:br>
              <a:rPr lang="en-US" dirty="0"/>
            </a:br>
            <a:endParaRPr lang="en-US" dirty="0"/>
          </a:p>
        </p:txBody>
      </p:sp>
      <p:sp>
        <p:nvSpPr>
          <p:cNvPr id="11" name="Text Placeholder 10"/>
          <p:cNvSpPr>
            <a:spLocks noGrp="1"/>
          </p:cNvSpPr>
          <p:nvPr>
            <p:ph type="body" sz="quarter" idx="1"/>
          </p:nvPr>
        </p:nvSpPr>
        <p:spPr>
          <a:xfrm flipV="1">
            <a:off x="787400" y="9448800"/>
            <a:ext cx="11430000" cy="76200"/>
          </a:xfrm>
        </p:spPr>
        <p:txBody>
          <a:bodyPr>
            <a:normAutofit fontScale="25000" lnSpcReduction="20000"/>
          </a:bodyPr>
          <a:lstStyle/>
          <a:p>
            <a:endParaRPr lang="en-US" dirty="0"/>
          </a:p>
        </p:txBody>
      </p:sp>
      <p:sp>
        <p:nvSpPr>
          <p:cNvPr id="15" name="TextBox 14"/>
          <p:cNvSpPr txBox="1"/>
          <p:nvPr/>
        </p:nvSpPr>
        <p:spPr>
          <a:xfrm>
            <a:off x="-25400" y="3372319"/>
            <a:ext cx="520647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000" dirty="0"/>
              <a:t>Photo by Lindsay Lyon </a:t>
            </a:r>
            <a:r>
              <a:rPr lang="en-US" sz="2000" dirty="0">
                <a:solidFill>
                  <a:schemeClr val="bg2">
                    <a:lumMod val="50000"/>
                  </a:schemeClr>
                </a:solidFill>
              </a:rPr>
              <a:t>on Unsplash</a:t>
            </a:r>
            <a:endParaRPr kumimoji="0" lang="en-US" sz="2000" b="0" i="0" u="none" strike="noStrike" cap="none" spc="0" normalizeH="0" baseline="0" dirty="0">
              <a:ln>
                <a:noFill/>
              </a:ln>
              <a:solidFill>
                <a:schemeClr val="bg2">
                  <a:lumMod val="50000"/>
                </a:schemeClr>
              </a:solidFill>
              <a:effectLst/>
              <a:uFillTx/>
              <a:latin typeface="Arial" panose="020B0604020202020204" pitchFamily="34" charset="0"/>
              <a:cs typeface="Arial" panose="020B0604020202020204" pitchFamily="34" charset="0"/>
              <a:sym typeface="Hoefler Text"/>
            </a:endParaRPr>
          </a:p>
        </p:txBody>
      </p:sp>
      <p:pic>
        <p:nvPicPr>
          <p:cNvPr id="16" name="Picture 15" descr="photo of a plastic netting loofah"/>
          <p:cNvPicPr>
            <a:picLocks noChangeAspect="1"/>
          </p:cNvPicPr>
          <p:nvPr/>
        </p:nvPicPr>
        <p:blipFill rotWithShape="1">
          <a:blip r:embed="rId4"/>
          <a:srcRect l="3603" r="9936"/>
          <a:stretch/>
        </p:blipFill>
        <p:spPr>
          <a:xfrm>
            <a:off x="7257961" y="3055076"/>
            <a:ext cx="4959439" cy="4306469"/>
          </a:xfrm>
          <a:prstGeom prst="rect">
            <a:avLst/>
          </a:prstGeom>
        </p:spPr>
      </p:pic>
      <p:sp>
        <p:nvSpPr>
          <p:cNvPr id="17" name="TextBox 16"/>
          <p:cNvSpPr txBox="1"/>
          <p:nvPr/>
        </p:nvSpPr>
        <p:spPr>
          <a:xfrm>
            <a:off x="7493000" y="7342495"/>
            <a:ext cx="608312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5E5E5E"/>
                </a:solidFill>
                <a:effectLst/>
                <a:uFillTx/>
                <a:latin typeface="Arial" panose="020B0604020202020204" pitchFamily="34" charset="0"/>
                <a:cs typeface="Arial" panose="020B0604020202020204" pitchFamily="34" charset="0"/>
                <a:sym typeface="Hoefler Text"/>
              </a:rPr>
              <a:t>Photo by Diane Pike   </a:t>
            </a:r>
          </a:p>
        </p:txBody>
      </p:sp>
    </p:spTree>
    <p:extLst>
      <p:ext uri="{BB962C8B-B14F-4D97-AF65-F5344CB8AC3E}">
        <p14:creationId xmlns:p14="http://schemas.microsoft.com/office/powerpoint/2010/main" val="293803064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Drawing of a woman with EFT tapping points labeled:  eyebrows, top of head, side of eyes, under eyes, under nose, under lip, collarbones, tender spot, under arms, liver, wrist"/>
          <p:cNvPicPr>
            <a:picLocks noGrp="1" noChangeAspect="1"/>
          </p:cNvPicPr>
          <p:nvPr>
            <p:ph type="pic" sz="half" idx="13"/>
          </p:nvPr>
        </p:nvPicPr>
        <p:blipFill>
          <a:blip r:embed="rId3"/>
          <a:srcRect t="213" b="213"/>
          <a:stretch>
            <a:fillRect/>
          </a:stretch>
        </p:blipFill>
        <p:spPr>
          <a:xfrm>
            <a:off x="2616200" y="533400"/>
            <a:ext cx="8051800" cy="6083300"/>
          </a:xfrm>
          <a:prstGeom prst="rect">
            <a:avLst/>
          </a:prstGeom>
        </p:spPr>
      </p:pic>
      <p:sp>
        <p:nvSpPr>
          <p:cNvPr id="3" name="Title 2"/>
          <p:cNvSpPr>
            <a:spLocks noGrp="1"/>
          </p:cNvSpPr>
          <p:nvPr>
            <p:ph type="title"/>
          </p:nvPr>
        </p:nvSpPr>
        <p:spPr>
          <a:xfrm>
            <a:off x="787400" y="7315200"/>
            <a:ext cx="11430000" cy="1143000"/>
          </a:xfrm>
        </p:spPr>
        <p:txBody>
          <a:bodyPr>
            <a:normAutofit fontScale="90000"/>
          </a:bodyPr>
          <a:lstStyle/>
          <a:p>
            <a:r>
              <a:rPr lang="en-US" dirty="0"/>
              <a:t>EFT Tapping</a:t>
            </a:r>
          </a:p>
        </p:txBody>
      </p:sp>
      <p:sp>
        <p:nvSpPr>
          <p:cNvPr id="4" name="Text Placeholder 3"/>
          <p:cNvSpPr>
            <a:spLocks noGrp="1"/>
          </p:cNvSpPr>
          <p:nvPr>
            <p:ph type="body" sz="quarter" idx="1"/>
          </p:nvPr>
        </p:nvSpPr>
        <p:spPr/>
        <p:txBody>
          <a:bodyPr/>
          <a:lstStyle/>
          <a:p>
            <a:r>
              <a:rPr lang="en-US" dirty="0"/>
              <a:t>Emotional Freedom Technique</a:t>
            </a:r>
          </a:p>
        </p:txBody>
      </p:sp>
      <p:sp>
        <p:nvSpPr>
          <p:cNvPr id="8" name="TextBox 7"/>
          <p:cNvSpPr txBox="1"/>
          <p:nvPr/>
        </p:nvSpPr>
        <p:spPr>
          <a:xfrm>
            <a:off x="7706492" y="6834783"/>
            <a:ext cx="359650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5E5E5E"/>
                </a:solidFill>
                <a:effectLst/>
                <a:uFillTx/>
                <a:latin typeface="Arial" panose="020B0604020202020204" pitchFamily="34" charset="0"/>
                <a:cs typeface="Arial" panose="020B0604020202020204" pitchFamily="34" charset="0"/>
                <a:sym typeface="Hoefler Text"/>
              </a:rPr>
              <a:t>Photo by Evelyn Lim</a:t>
            </a:r>
          </a:p>
        </p:txBody>
      </p:sp>
    </p:spTree>
    <p:extLst>
      <p:ext uri="{BB962C8B-B14F-4D97-AF65-F5344CB8AC3E}">
        <p14:creationId xmlns:p14="http://schemas.microsoft.com/office/powerpoint/2010/main" val="2042268978"/>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87400" y="254000"/>
            <a:ext cx="11430000" cy="1803401"/>
          </a:xfrm>
        </p:spPr>
        <p:txBody>
          <a:bodyPr>
            <a:normAutofit/>
          </a:bodyPr>
          <a:lstStyle/>
          <a:p>
            <a:r>
              <a:rPr lang="en-US" dirty="0">
                <a:solidFill>
                  <a:schemeClr val="accent5">
                    <a:lumMod val="50000"/>
                  </a:schemeClr>
                </a:solidFill>
              </a:rPr>
              <a:t>Breathing Techniques</a:t>
            </a:r>
          </a:p>
        </p:txBody>
      </p:sp>
      <p:sp>
        <p:nvSpPr>
          <p:cNvPr id="2" name="Text Placeholder 1"/>
          <p:cNvSpPr>
            <a:spLocks noGrp="1"/>
          </p:cNvSpPr>
          <p:nvPr>
            <p:ph type="body" sz="half" idx="1"/>
          </p:nvPr>
        </p:nvSpPr>
        <p:spPr>
          <a:xfrm rot="5400000">
            <a:off x="787400" y="2768600"/>
            <a:ext cx="5486400" cy="5715000"/>
          </a:xfrm>
        </p:spPr>
        <p:txBody>
          <a:bodyPr/>
          <a:lstStyle/>
          <a:p>
            <a:endParaRPr lang="en-US" dirty="0"/>
          </a:p>
        </p:txBody>
      </p:sp>
      <p:sp>
        <p:nvSpPr>
          <p:cNvPr id="3" name="TextBox 2"/>
          <p:cNvSpPr txBox="1"/>
          <p:nvPr/>
        </p:nvSpPr>
        <p:spPr>
          <a:xfrm>
            <a:off x="7556500" y="8163122"/>
            <a:ext cx="3987347" cy="12721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kumimoji="0" lang="en-US" sz="2000" b="0" i="0" u="none" strike="noStrike" cap="none" spc="0" normalizeH="0" baseline="0" dirty="0">
                <a:ln>
                  <a:noFill/>
                </a:ln>
                <a:solidFill>
                  <a:srgbClr val="5E5E5E"/>
                </a:solidFill>
                <a:effectLst/>
                <a:uFillTx/>
                <a:latin typeface="Arial" panose="020B0604020202020204" pitchFamily="34" charset="0"/>
                <a:cs typeface="Arial" panose="020B0604020202020204" pitchFamily="34" charset="0"/>
                <a:sym typeface="Hoefler Text"/>
              </a:rPr>
              <a:t>Photo</a:t>
            </a:r>
            <a:r>
              <a:rPr kumimoji="0" lang="en-US" sz="3600" b="0" i="0" u="none" strike="noStrike" cap="none" spc="0" normalizeH="0" baseline="0" dirty="0">
                <a:ln>
                  <a:noFill/>
                </a:ln>
                <a:solidFill>
                  <a:srgbClr val="5E5E5E"/>
                </a:solidFill>
                <a:effectLst/>
                <a:uFillTx/>
                <a:latin typeface="Hoefler Text"/>
                <a:ea typeface="Hoefler Text"/>
                <a:cs typeface="Hoefler Text"/>
                <a:sym typeface="Hoefler Text"/>
              </a:rPr>
              <a:t> </a:t>
            </a:r>
            <a:r>
              <a:rPr kumimoji="0" lang="en-US" sz="2000" b="0" i="0" u="none" strike="noStrike" cap="none" spc="0" normalizeH="0" baseline="0" dirty="0">
                <a:ln>
                  <a:noFill/>
                </a:ln>
                <a:solidFill>
                  <a:srgbClr val="5E5E5E"/>
                </a:solidFill>
                <a:effectLst/>
                <a:uFillTx/>
                <a:latin typeface="Arial" panose="020B0604020202020204" pitchFamily="34" charset="0"/>
                <a:cs typeface="Arial" panose="020B0604020202020204" pitchFamily="34" charset="0"/>
                <a:sym typeface="Hoefler Text"/>
              </a:rPr>
              <a:t>by </a:t>
            </a:r>
            <a:endParaRPr lang="en-US" sz="2000" dirty="0"/>
          </a:p>
          <a:p>
            <a:r>
              <a:rPr lang="en-US" sz="2000" dirty="0">
                <a:hlinkClick r:id="rId3"/>
              </a:rPr>
              <a:t>yang </a:t>
            </a:r>
            <a:r>
              <a:rPr lang="en-US" sz="2000" dirty="0" err="1">
                <a:hlinkClick r:id="rId3"/>
              </a:rPr>
              <a:t>miao@yangmiao</a:t>
            </a:r>
            <a:endParaRPr lang="en-US" sz="2000" dirty="0"/>
          </a:p>
          <a:p>
            <a:pPr marL="0" marR="0" indent="0" algn="ctr" defTabSz="5842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dirty="0">
              <a:ln>
                <a:noFill/>
              </a:ln>
              <a:solidFill>
                <a:srgbClr val="5E5E5E"/>
              </a:solidFill>
              <a:effectLst/>
              <a:uFillTx/>
              <a:latin typeface="Arial" panose="020B0604020202020204" pitchFamily="34" charset="0"/>
              <a:cs typeface="Arial" panose="020B0604020202020204" pitchFamily="34" charset="0"/>
              <a:sym typeface="Hoefler Text"/>
            </a:endParaRPr>
          </a:p>
        </p:txBody>
      </p:sp>
      <p:pic>
        <p:nvPicPr>
          <p:cNvPr id="4" name="Picture 3" descr="Photo of plastic breathing bal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899" y="3410466"/>
            <a:ext cx="6469401" cy="4831834"/>
          </a:xfrm>
          <a:prstGeom prst="rect">
            <a:avLst/>
          </a:prstGeom>
        </p:spPr>
      </p:pic>
      <p:sp>
        <p:nvSpPr>
          <p:cNvPr id="6" name="TextBox 5"/>
          <p:cNvSpPr txBox="1"/>
          <p:nvPr/>
        </p:nvSpPr>
        <p:spPr>
          <a:xfrm>
            <a:off x="-259262" y="8359498"/>
            <a:ext cx="7993721"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kumimoji="0" lang="en-US" sz="2000" b="0" i="0" u="none" strike="noStrike" cap="none" spc="0" normalizeH="0" baseline="0" dirty="0">
                <a:ln>
                  <a:noFill/>
                </a:ln>
                <a:solidFill>
                  <a:srgbClr val="5E5E5E"/>
                </a:solidFill>
                <a:effectLst/>
                <a:uFillTx/>
                <a:latin typeface="Arial" panose="020B0604020202020204" pitchFamily="34" charset="0"/>
                <a:cs typeface="Arial" panose="020B0604020202020204" pitchFamily="34" charset="0"/>
                <a:sym typeface="Hoefler Text"/>
              </a:rPr>
              <a:t>Image from</a:t>
            </a:r>
            <a:r>
              <a:rPr lang="en-US" sz="2000" dirty="0">
                <a:latin typeface="Arial" panose="020B0604020202020204" pitchFamily="34" charset="0"/>
                <a:cs typeface="Arial" panose="020B0604020202020204" pitchFamily="34" charset="0"/>
              </a:rPr>
              <a:t> theselfregulatedteacher.files.wordpress.com   </a:t>
            </a:r>
            <a:endParaRPr kumimoji="0" lang="en-US" sz="3600" b="0" i="0" u="none" strike="noStrike" cap="none" spc="0" normalizeH="0" baseline="0" dirty="0">
              <a:ln>
                <a:noFill/>
              </a:ln>
              <a:solidFill>
                <a:srgbClr val="5E5E5E"/>
              </a:solidFill>
              <a:effectLst/>
              <a:uFillTx/>
              <a:latin typeface="Hoefler Text"/>
              <a:ea typeface="Hoefler Text"/>
              <a:cs typeface="Hoefler Text"/>
              <a:sym typeface="Hoefler Text"/>
            </a:endParaRPr>
          </a:p>
        </p:txBody>
      </p:sp>
      <p:pic>
        <p:nvPicPr>
          <p:cNvPr id="9" name="Picture Placeholder 8" descr="Photo of balloons"/>
          <p:cNvPicPr>
            <a:picLocks noGrp="1" noChangeAspect="1"/>
          </p:cNvPicPr>
          <p:nvPr>
            <p:ph type="pic" sz="quarter" idx="13"/>
          </p:nvPr>
        </p:nvPicPr>
        <p:blipFill>
          <a:blip r:embed="rId5"/>
          <a:srcRect t="5580" b="5580"/>
          <a:stretch>
            <a:fillRect/>
          </a:stretch>
        </p:blipFill>
        <p:spPr>
          <a:prstGeom prst="rect">
            <a:avLst/>
          </a:prstGeom>
        </p:spPr>
      </p:pic>
    </p:spTree>
    <p:extLst>
      <p:ext uri="{BB962C8B-B14F-4D97-AF65-F5344CB8AC3E}">
        <p14:creationId xmlns:p14="http://schemas.microsoft.com/office/powerpoint/2010/main" val="391117948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1930401" y="5734050"/>
            <a:ext cx="8686800" cy="1348831"/>
          </a:xfrm>
        </p:spPr>
        <p:txBody>
          <a:bodyPr/>
          <a:lstStyle/>
          <a:p>
            <a:r>
              <a:rPr lang="en-US" sz="4049" dirty="0"/>
              <a:t>…a dysregulated adult cannot regulate a dysregulated child! </a:t>
            </a:r>
          </a:p>
        </p:txBody>
      </p:sp>
      <p:sp>
        <p:nvSpPr>
          <p:cNvPr id="8" name="Text Placeholder 7"/>
          <p:cNvSpPr>
            <a:spLocks noGrp="1"/>
          </p:cNvSpPr>
          <p:nvPr>
            <p:ph type="body" sz="quarter" idx="14"/>
          </p:nvPr>
        </p:nvSpPr>
        <p:spPr>
          <a:xfrm>
            <a:off x="1320800" y="3630799"/>
            <a:ext cx="10820400" cy="933589"/>
          </a:xfrm>
        </p:spPr>
        <p:txBody>
          <a:bodyPr/>
          <a:lstStyle/>
          <a:p>
            <a:r>
              <a:rPr lang="en-US" sz="5400" dirty="0"/>
              <a:t>But what about the Educators?</a:t>
            </a:r>
          </a:p>
        </p:txBody>
      </p:sp>
    </p:spTree>
    <p:extLst>
      <p:ext uri="{BB962C8B-B14F-4D97-AF65-F5344CB8AC3E}">
        <p14:creationId xmlns:p14="http://schemas.microsoft.com/office/powerpoint/2010/main" val="4162617456"/>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0247" y="609600"/>
            <a:ext cx="8401051" cy="1752600"/>
          </a:xfrm>
        </p:spPr>
        <p:txBody>
          <a:bodyPr>
            <a:normAutofit/>
          </a:bodyPr>
          <a:lstStyle/>
          <a:p>
            <a:r>
              <a:rPr lang="en-US" sz="3600" dirty="0">
                <a:effectLst/>
              </a:rPr>
              <a:t>We must consider Co-regulation as a way of being, NOT just a strategy</a:t>
            </a:r>
            <a:br>
              <a:rPr lang="en-US" sz="3600" dirty="0">
                <a:effectLst/>
              </a:rPr>
            </a:br>
            <a:r>
              <a:rPr lang="en-US" sz="3600" dirty="0">
                <a:effectLst/>
              </a:rPr>
              <a:t> </a:t>
            </a:r>
            <a:endParaRPr lang="en-US" sz="3600" dirty="0"/>
          </a:p>
        </p:txBody>
      </p:sp>
      <p:sp>
        <p:nvSpPr>
          <p:cNvPr id="3" name="Content Placeholder 2"/>
          <p:cNvSpPr>
            <a:spLocks noGrp="1"/>
          </p:cNvSpPr>
          <p:nvPr>
            <p:ph sz="half" idx="1"/>
          </p:nvPr>
        </p:nvSpPr>
        <p:spPr>
          <a:xfrm>
            <a:off x="711201" y="2762250"/>
            <a:ext cx="5711824" cy="6248399"/>
          </a:xfrm>
        </p:spPr>
        <p:txBody>
          <a:bodyPr>
            <a:normAutofit fontScale="25000" lnSpcReduction="20000"/>
          </a:bodyPr>
          <a:lstStyle/>
          <a:p>
            <a:pPr marL="0" indent="0">
              <a:buNone/>
            </a:pPr>
            <a:r>
              <a:rPr lang="en-US" sz="7400" b="1" dirty="0"/>
              <a:t>Coercive Regulation is the more traditional discipline thought process:</a:t>
            </a:r>
          </a:p>
          <a:p>
            <a:pPr lvl="0"/>
            <a:r>
              <a:rPr lang="en-US" sz="7400" dirty="0"/>
              <a:t>Teacher Control</a:t>
            </a:r>
          </a:p>
          <a:p>
            <a:pPr lvl="0"/>
            <a:r>
              <a:rPr lang="en-US" sz="7400" dirty="0"/>
              <a:t>No self-awareness</a:t>
            </a:r>
          </a:p>
          <a:p>
            <a:pPr lvl="0"/>
            <a:r>
              <a:rPr lang="en-US" sz="7400" dirty="0"/>
              <a:t>Make the child feel uncomfortable because of their behavior</a:t>
            </a:r>
          </a:p>
          <a:p>
            <a:pPr lvl="0"/>
            <a:r>
              <a:rPr lang="en-US" sz="7400" dirty="0"/>
              <a:t>Focus only on child’s behavior which at times feels disrespectful to the teacher</a:t>
            </a:r>
          </a:p>
          <a:p>
            <a:pPr lvl="0"/>
            <a:r>
              <a:rPr lang="en-US" sz="7400" dirty="0"/>
              <a:t>No thought of child’s needs</a:t>
            </a:r>
          </a:p>
          <a:p>
            <a:pPr lvl="0"/>
            <a:r>
              <a:rPr lang="en-US" sz="7400" dirty="0"/>
              <a:t>Teacher is looking for compliance</a:t>
            </a:r>
          </a:p>
          <a:p>
            <a:pPr lvl="0"/>
            <a:r>
              <a:rPr lang="en-US" sz="7400" dirty="0"/>
              <a:t>Teacher brain state is not regulated, and the teacher often gets caught up in a negative exchange with the student</a:t>
            </a:r>
          </a:p>
          <a:p>
            <a:endParaRPr lang="en-US" dirty="0"/>
          </a:p>
        </p:txBody>
      </p:sp>
      <p:sp>
        <p:nvSpPr>
          <p:cNvPr id="4" name="Content Placeholder 3"/>
          <p:cNvSpPr>
            <a:spLocks noGrp="1"/>
          </p:cNvSpPr>
          <p:nvPr>
            <p:ph sz="half" idx="2"/>
          </p:nvPr>
        </p:nvSpPr>
        <p:spPr>
          <a:xfrm>
            <a:off x="6610773" y="5638800"/>
            <a:ext cx="5743787" cy="1676400"/>
          </a:xfrm>
        </p:spPr>
        <p:txBody>
          <a:bodyPr>
            <a:normAutofit fontScale="25000" lnSpcReduction="20000"/>
          </a:bodyPr>
          <a:lstStyle/>
          <a:p>
            <a:pPr marL="0" indent="0">
              <a:buNone/>
            </a:pPr>
            <a:r>
              <a:rPr lang="en-US" sz="7600" b="1" dirty="0"/>
              <a:t>Co-Regulation:</a:t>
            </a:r>
          </a:p>
          <a:p>
            <a:pPr lvl="0"/>
            <a:r>
              <a:rPr lang="en-US" sz="7600" dirty="0"/>
              <a:t>Teacher is aware of own feelings</a:t>
            </a:r>
          </a:p>
          <a:p>
            <a:pPr lvl="0"/>
            <a:r>
              <a:rPr lang="en-US" sz="7600" dirty="0"/>
              <a:t>Focus on child’s feelings not the behavior</a:t>
            </a:r>
          </a:p>
          <a:p>
            <a:pPr lvl="0"/>
            <a:r>
              <a:rPr lang="en-US" sz="7600" dirty="0"/>
              <a:t>Teacher will take a second to calm before words come out</a:t>
            </a:r>
          </a:p>
          <a:p>
            <a:pPr lvl="0"/>
            <a:r>
              <a:rPr lang="en-US" sz="7600" dirty="0"/>
              <a:t>Teacher will model regulation strategy for the child such as deep breathing or jumping jacks – whatever strategy is best for the situation</a:t>
            </a:r>
          </a:p>
          <a:p>
            <a:pPr lvl="0"/>
            <a:r>
              <a:rPr lang="en-US" sz="7600" dirty="0"/>
              <a:t>Teacher will focus on keeping their brains state steady during the emotional challenge</a:t>
            </a:r>
            <a:endParaRPr lang="en-US" sz="6200" dirty="0"/>
          </a:p>
          <a:p>
            <a:pPr marL="1574800" lvl="4" indent="0">
              <a:buNone/>
            </a:pPr>
            <a:endParaRPr lang="en-US" sz="8000" i="1" dirty="0"/>
          </a:p>
          <a:p>
            <a:pPr marL="1574800" lvl="4" indent="0">
              <a:buNone/>
            </a:pPr>
            <a:r>
              <a:rPr lang="en-US" sz="8000" i="1" dirty="0"/>
              <a:t>Desautels; Creating Trauma informed instruction)</a:t>
            </a:r>
            <a:endParaRPr lang="en-US" sz="8000" dirty="0"/>
          </a:p>
          <a:p>
            <a:pPr lvl="4"/>
            <a:endParaRPr lang="en-US" sz="8000" dirty="0"/>
          </a:p>
          <a:p>
            <a:pPr lvl="4"/>
            <a:endParaRPr lang="en-US" sz="8000" dirty="0"/>
          </a:p>
        </p:txBody>
      </p:sp>
    </p:spTree>
    <p:extLst>
      <p:ext uri="{BB962C8B-B14F-4D97-AF65-F5344CB8AC3E}">
        <p14:creationId xmlns:p14="http://schemas.microsoft.com/office/powerpoint/2010/main" val="29202817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82600" y="533400"/>
            <a:ext cx="11734800" cy="8686800"/>
          </a:xfrm>
        </p:spPr>
        <p:txBody>
          <a:bodyPr>
            <a:normAutofit/>
          </a:bodyPr>
          <a:lstStyle/>
          <a:p>
            <a:pPr lvl="0" algn="ctr"/>
            <a:r>
              <a:rPr lang="en-US" sz="4300" b="1" dirty="0"/>
              <a:t>There must be a shift from Trauma Informed to Trauma Responsive</a:t>
            </a:r>
          </a:p>
          <a:p>
            <a:pPr lvl="0"/>
            <a:r>
              <a:rPr lang="en-US" dirty="0"/>
              <a:t>Working intensively with staff will help those who are hesitant to understand why we do this with children (NOT rewarding children, but helping them become regulated)</a:t>
            </a:r>
          </a:p>
          <a:p>
            <a:pPr lvl="0"/>
            <a:r>
              <a:rPr lang="en-US" dirty="0"/>
              <a:t>Staff need to know it’s OK to ask for help: awareness that they are dysregulated; they </a:t>
            </a:r>
            <a:r>
              <a:rPr lang="en-US" dirty="0">
                <a:ea typeface="Calibri" panose="020F0502020204030204" pitchFamily="34" charset="0"/>
                <a:cs typeface="Times New Roman" panose="02020603050405020304" pitchFamily="18" charset="0"/>
              </a:rPr>
              <a:t>need to know where to turn when they need a moment; put a plan in place</a:t>
            </a:r>
          </a:p>
          <a:p>
            <a:pPr lvl="0"/>
            <a:r>
              <a:rPr lang="en-US" dirty="0"/>
              <a:t>It’s all about relationships – just like it is with the children</a:t>
            </a:r>
          </a:p>
        </p:txBody>
      </p:sp>
    </p:spTree>
    <p:extLst>
      <p:ext uri="{BB962C8B-B14F-4D97-AF65-F5344CB8AC3E}">
        <p14:creationId xmlns:p14="http://schemas.microsoft.com/office/powerpoint/2010/main" val="252648217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t. Mary’s Child Center…"/>
          <p:cNvSpPr txBox="1">
            <a:spLocks noGrp="1"/>
          </p:cNvSpPr>
          <p:nvPr>
            <p:ph type="title"/>
          </p:nvPr>
        </p:nvSpPr>
        <p:spPr>
          <a:prstGeom prst="rect">
            <a:avLst/>
          </a:prstGeom>
        </p:spPr>
        <p:txBody>
          <a:bodyPr>
            <a:normAutofit fontScale="90000"/>
          </a:bodyPr>
          <a:lstStyle/>
          <a:p>
            <a:pPr>
              <a:defRPr>
                <a:effectLst/>
              </a:defRPr>
            </a:pPr>
            <a:r>
              <a:rPr lang="en-US" sz="6000" b="1" dirty="0">
                <a:effectLst/>
              </a:rPr>
              <a:t>Understanding and Responding to Behavior Through the Lens of Trauma, Stress, and Self-Regulation in Early Childhood</a:t>
            </a:r>
            <a:endParaRPr sz="6000" dirty="0"/>
          </a:p>
        </p:txBody>
      </p:sp>
      <p:sp>
        <p:nvSpPr>
          <p:cNvPr id="147" name="Dr. Lori Desautels…"/>
          <p:cNvSpPr txBox="1">
            <a:spLocks noGrp="1"/>
          </p:cNvSpPr>
          <p:nvPr>
            <p:ph type="body" sz="quarter" idx="1"/>
          </p:nvPr>
        </p:nvSpPr>
        <p:spPr>
          <a:xfrm>
            <a:off x="787400" y="6096000"/>
            <a:ext cx="9067800" cy="2743200"/>
          </a:xfrm>
          <a:prstGeom prst="rect">
            <a:avLst/>
          </a:prstGeom>
        </p:spPr>
        <p:txBody>
          <a:bodyPr>
            <a:normAutofit lnSpcReduction="10000"/>
          </a:bodyPr>
          <a:lstStyle/>
          <a:p>
            <a:pPr defTabSz="332993">
              <a:defRPr sz="2280" b="1"/>
            </a:pPr>
            <a:endParaRPr lang="en-US" dirty="0"/>
          </a:p>
          <a:p>
            <a:pPr defTabSz="332993">
              <a:defRPr sz="2280" b="1"/>
            </a:pPr>
            <a:r>
              <a:rPr lang="en-US" dirty="0"/>
              <a:t>Diane Pike, St. Mary’s Child Center</a:t>
            </a:r>
          </a:p>
          <a:p>
            <a:pPr defTabSz="332993">
              <a:defRPr sz="2280" b="1"/>
            </a:pPr>
            <a:r>
              <a:rPr lang="en-US" dirty="0"/>
              <a:t> Director of Outreach and Professional Development</a:t>
            </a:r>
          </a:p>
          <a:p>
            <a:pPr defTabSz="332993">
              <a:defRPr sz="2280" b="1"/>
            </a:pPr>
            <a:endParaRPr lang="en-US" dirty="0"/>
          </a:p>
          <a:p>
            <a:pPr defTabSz="332993">
              <a:defRPr sz="2280" b="1"/>
            </a:pPr>
            <a:r>
              <a:rPr lang="en-US" dirty="0"/>
              <a:t>A Collaboration with St. Mary’s Child Center and </a:t>
            </a:r>
          </a:p>
          <a:p>
            <a:pPr defTabSz="332993">
              <a:defRPr sz="2280" b="1"/>
            </a:pPr>
            <a:r>
              <a:rPr dirty="0"/>
              <a:t>Dr. Lori Desautels</a:t>
            </a:r>
          </a:p>
          <a:p>
            <a:pPr defTabSz="332993">
              <a:defRPr sz="2280" b="1"/>
            </a:pPr>
            <a:r>
              <a:rPr dirty="0"/>
              <a:t>Assistant Professor, College of Education </a:t>
            </a:r>
          </a:p>
          <a:p>
            <a:pPr defTabSz="332993">
              <a:defRPr sz="2280" b="1"/>
            </a:pPr>
            <a:r>
              <a:rPr dirty="0"/>
              <a:t>Butler University</a:t>
            </a:r>
          </a:p>
        </p:txBody>
      </p:sp>
      <p:pic>
        <p:nvPicPr>
          <p:cNvPr id="5122" name="Picture 2" descr="SMCC - half 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0400" y="7391400"/>
            <a:ext cx="3000375" cy="17555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p:txBody>
          <a:bodyPr/>
          <a:lstStyle/>
          <a:p>
            <a:endParaRPr lang="en-US" dirty="0"/>
          </a:p>
        </p:txBody>
      </p:sp>
      <p:sp>
        <p:nvSpPr>
          <p:cNvPr id="4" name="Title 3"/>
          <p:cNvSpPr>
            <a:spLocks noGrp="1"/>
          </p:cNvSpPr>
          <p:nvPr>
            <p:ph type="title" idx="4294967295"/>
          </p:nvPr>
        </p:nvSpPr>
        <p:spPr>
          <a:xfrm>
            <a:off x="0" y="7188200"/>
            <a:ext cx="11430000" cy="1664776"/>
          </a:xfrm>
        </p:spPr>
        <p:txBody>
          <a:bodyPr>
            <a:normAutofit/>
          </a:bodyPr>
          <a:lstStyle/>
          <a:p>
            <a:r>
              <a:rPr lang="en-US" sz="4400" dirty="0"/>
              <a:t>         St. Mary’s Teacher Wellness Plan</a:t>
            </a:r>
          </a:p>
        </p:txBody>
      </p:sp>
      <p:graphicFrame>
        <p:nvGraphicFramePr>
          <p:cNvPr id="8" name="Object 7"/>
          <p:cNvGraphicFramePr>
            <a:graphicFrameLocks noChangeAspect="1"/>
          </p:cNvGraphicFramePr>
          <p:nvPr>
            <p:extLst>
              <p:ext uri="{D42A27DB-BD31-4B8C-83A1-F6EECF244321}">
                <p14:modId xmlns:p14="http://schemas.microsoft.com/office/powerpoint/2010/main" val="79576786"/>
              </p:ext>
            </p:extLst>
          </p:nvPr>
        </p:nvGraphicFramePr>
        <p:xfrm>
          <a:off x="3683945" y="609600"/>
          <a:ext cx="5435591" cy="6948609"/>
        </p:xfrm>
        <a:graphic>
          <a:graphicData uri="http://schemas.openxmlformats.org/presentationml/2006/ole">
            <mc:AlternateContent xmlns:mc="http://schemas.openxmlformats.org/markup-compatibility/2006">
              <mc:Choice xmlns:v="urn:schemas-microsoft-com:vml" Requires="v">
                <p:oleObj name="Document" r:id="rId3" imgW="6872357" imgH="8784358" progId="Word.Document.12">
                  <p:embed/>
                </p:oleObj>
              </mc:Choice>
              <mc:Fallback>
                <p:oleObj name="Document" r:id="rId3" imgW="6872357" imgH="8784358" progId="Word.Document.12">
                  <p:embed/>
                  <p:pic>
                    <p:nvPicPr>
                      <p:cNvPr id="0" name=""/>
                      <p:cNvPicPr/>
                      <p:nvPr/>
                    </p:nvPicPr>
                    <p:blipFill>
                      <a:blip r:embed="rId4"/>
                      <a:stretch>
                        <a:fillRect/>
                      </a:stretch>
                    </p:blipFill>
                    <p:spPr>
                      <a:xfrm>
                        <a:off x="3683945" y="609600"/>
                        <a:ext cx="5435591" cy="6948609"/>
                      </a:xfrm>
                      <a:prstGeom prst="rect">
                        <a:avLst/>
                      </a:prstGeom>
                      <a:ln>
                        <a:solidFill>
                          <a:schemeClr val="bg1"/>
                        </a:solidFill>
                      </a:ln>
                    </p:spPr>
                  </p:pic>
                </p:oleObj>
              </mc:Fallback>
            </mc:AlternateContent>
          </a:graphicData>
        </a:graphic>
      </p:graphicFrame>
    </p:spTree>
    <p:extLst>
      <p:ext uri="{BB962C8B-B14F-4D97-AF65-F5344CB8AC3E}">
        <p14:creationId xmlns:p14="http://schemas.microsoft.com/office/powerpoint/2010/main" val="1344775067"/>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787400" y="1257300"/>
            <a:ext cx="11430000" cy="7048500"/>
          </a:xfrm>
        </p:spPr>
        <p:txBody>
          <a:bodyPr/>
          <a:lstStyle/>
          <a:p>
            <a:pPr marL="0" indent="0">
              <a:buNone/>
            </a:pPr>
            <a:r>
              <a:rPr lang="en-US" dirty="0"/>
              <a:t> </a:t>
            </a:r>
          </a:p>
          <a:p>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543517213"/>
              </p:ext>
            </p:extLst>
          </p:nvPr>
        </p:nvGraphicFramePr>
        <p:xfrm>
          <a:off x="4064000" y="1828799"/>
          <a:ext cx="4648200" cy="7467600"/>
        </p:xfrm>
        <a:graphic>
          <a:graphicData uri="http://schemas.openxmlformats.org/drawingml/2006/table">
            <a:tbl>
              <a:tblPr firstRow="1" firstCol="1">
                <a:tableStyleId>{5940675A-B579-460E-94D1-54222C63F5DA}</a:tableStyleId>
              </a:tblPr>
              <a:tblGrid>
                <a:gridCol w="1549400">
                  <a:extLst>
                    <a:ext uri="{9D8B030D-6E8A-4147-A177-3AD203B41FA5}">
                      <a16:colId xmlns:a16="http://schemas.microsoft.com/office/drawing/2014/main" val="20000"/>
                    </a:ext>
                  </a:extLst>
                </a:gridCol>
                <a:gridCol w="1549400">
                  <a:extLst>
                    <a:ext uri="{9D8B030D-6E8A-4147-A177-3AD203B41FA5}">
                      <a16:colId xmlns:a16="http://schemas.microsoft.com/office/drawing/2014/main" val="20001"/>
                    </a:ext>
                  </a:extLst>
                </a:gridCol>
                <a:gridCol w="1549400">
                  <a:extLst>
                    <a:ext uri="{9D8B030D-6E8A-4147-A177-3AD203B41FA5}">
                      <a16:colId xmlns:a16="http://schemas.microsoft.com/office/drawing/2014/main" val="20002"/>
                    </a:ext>
                  </a:extLst>
                </a:gridCol>
              </a:tblGrid>
              <a:tr h="1648349">
                <a:tc>
                  <a:txBody>
                    <a:bodyPr/>
                    <a:lstStyle/>
                    <a:p>
                      <a:pPr marL="0" marR="0" indent="0" algn="ctr">
                        <a:lnSpc>
                          <a:spcPct val="200000"/>
                        </a:lnSpc>
                        <a:spcBef>
                          <a:spcPts val="0"/>
                        </a:spcBef>
                        <a:spcAft>
                          <a:spcPts val="1000"/>
                        </a:spcAft>
                      </a:pPr>
                      <a:r>
                        <a:rPr lang="en-US" sz="1200" dirty="0">
                          <a:effectLst/>
                        </a:rPr>
                        <a:t>Take a break when you need one </a:t>
                      </a:r>
                    </a:p>
                    <a:p>
                      <a:pPr marL="0" marR="0" indent="0" algn="ctr">
                        <a:lnSpc>
                          <a:spcPct val="200000"/>
                        </a:lnSpc>
                        <a:spcBef>
                          <a:spcPts val="0"/>
                        </a:spcBef>
                        <a:spcAft>
                          <a:spcPts val="1000"/>
                        </a:spcAft>
                      </a:pPr>
                      <a:br>
                        <a:rPr lang="en-US" sz="1200" dirty="0">
                          <a:effectLst/>
                        </a:rPr>
                      </a:br>
                      <a:endPar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1000"/>
                        </a:spcAft>
                      </a:pPr>
                      <a:r>
                        <a:rPr lang="en-US" sz="1200" dirty="0">
                          <a:effectLst/>
                        </a:rPr>
                        <a:t>Drink more water </a:t>
                      </a:r>
                      <a:br>
                        <a:rPr lang="en-US" sz="1200" dirty="0">
                          <a:effectLst/>
                        </a:rPr>
                      </a:br>
                      <a:endPar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1000"/>
                        </a:spcAft>
                      </a:pPr>
                      <a:r>
                        <a:rPr lang="en-US" sz="1200" dirty="0">
                          <a:effectLst/>
                        </a:rPr>
                        <a:t>Do one thing you love </a:t>
                      </a:r>
                      <a:br>
                        <a:rPr lang="en-US" sz="1200" dirty="0">
                          <a:effectLst/>
                        </a:rPr>
                      </a:br>
                      <a:endPar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269176">
                <a:tc>
                  <a:txBody>
                    <a:bodyPr/>
                    <a:lstStyle/>
                    <a:p>
                      <a:pPr marL="0" marR="0" indent="0" algn="ctr">
                        <a:lnSpc>
                          <a:spcPct val="200000"/>
                        </a:lnSpc>
                        <a:spcBef>
                          <a:spcPts val="0"/>
                        </a:spcBef>
                        <a:spcAft>
                          <a:spcPts val="1000"/>
                        </a:spcAft>
                      </a:pPr>
                      <a:r>
                        <a:rPr lang="en-US" sz="1200" dirty="0">
                          <a:effectLst/>
                        </a:rPr>
                        <a:t>Create positive self-talk </a:t>
                      </a:r>
                      <a:br>
                        <a:rPr lang="en-US" sz="1200" dirty="0">
                          <a:effectLst/>
                        </a:rPr>
                      </a:br>
                      <a:endPar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1000"/>
                        </a:spcAft>
                      </a:pPr>
                      <a:r>
                        <a:rPr lang="en-US" sz="1200" dirty="0">
                          <a:effectLst/>
                        </a:rPr>
                        <a:t>Turn off your phone </a:t>
                      </a:r>
                      <a:br>
                        <a:rPr lang="en-US" sz="1200" dirty="0">
                          <a:effectLst/>
                        </a:rPr>
                      </a:br>
                      <a:endPar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1000"/>
                        </a:spcAft>
                      </a:pPr>
                      <a:r>
                        <a:rPr lang="en-US" sz="1200" dirty="0">
                          <a:effectLst/>
                        </a:rPr>
                        <a:t>Get enough sleep </a:t>
                      </a:r>
                    </a:p>
                    <a:p>
                      <a:pPr marL="0" marR="0" indent="0" algn="ctr">
                        <a:lnSpc>
                          <a:spcPct val="200000"/>
                        </a:lnSpc>
                        <a:spcBef>
                          <a:spcPts val="0"/>
                        </a:spcBef>
                        <a:spcAft>
                          <a:spcPts val="1000"/>
                        </a:spcAft>
                      </a:pPr>
                      <a:br>
                        <a:rPr lang="en-US" sz="1200" dirty="0">
                          <a:effectLst/>
                        </a:rPr>
                      </a:br>
                      <a:endPar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137519">
                <a:tc>
                  <a:txBody>
                    <a:bodyPr/>
                    <a:lstStyle/>
                    <a:p>
                      <a:pPr marL="0" marR="0" indent="0" algn="ctr">
                        <a:lnSpc>
                          <a:spcPct val="200000"/>
                        </a:lnSpc>
                        <a:spcBef>
                          <a:spcPts val="0"/>
                        </a:spcBef>
                        <a:spcAft>
                          <a:spcPts val="1000"/>
                        </a:spcAft>
                      </a:pPr>
                      <a:r>
                        <a:rPr lang="en-US" sz="1200">
                          <a:effectLst/>
                        </a:rPr>
                        <a:t>Treat yourself </a:t>
                      </a:r>
                      <a:br>
                        <a:rPr lang="en-US" sz="1200">
                          <a:effectLst/>
                        </a:rPr>
                      </a:br>
                      <a:endPar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1000"/>
                        </a:spcAft>
                      </a:pPr>
                      <a:r>
                        <a:rPr lang="en-US" sz="1200" dirty="0">
                          <a:effectLst/>
                        </a:rPr>
                        <a:t>Do some belly breathing</a:t>
                      </a:r>
                      <a:br>
                        <a:rPr lang="en-US" sz="1200" dirty="0">
                          <a:effectLst/>
                        </a:rPr>
                      </a:br>
                      <a:r>
                        <a:rPr lang="en-US" sz="1200" dirty="0">
                          <a:effectLst/>
                        </a:rPr>
                        <a:t> </a:t>
                      </a:r>
                      <a:endPar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1000"/>
                        </a:spcAft>
                      </a:pPr>
                      <a:r>
                        <a:rPr lang="en-US" sz="1200">
                          <a:effectLst/>
                        </a:rPr>
                        <a:t>Play calming music </a:t>
                      </a:r>
                      <a:br>
                        <a:rPr lang="en-US" sz="1200">
                          <a:effectLst/>
                        </a:rPr>
                      </a:br>
                      <a:endPar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1137519">
                <a:tc>
                  <a:txBody>
                    <a:bodyPr/>
                    <a:lstStyle/>
                    <a:p>
                      <a:pPr marL="0" marR="0" indent="0" algn="ctr">
                        <a:lnSpc>
                          <a:spcPct val="200000"/>
                        </a:lnSpc>
                        <a:spcBef>
                          <a:spcPts val="0"/>
                        </a:spcBef>
                        <a:spcAft>
                          <a:spcPts val="1000"/>
                        </a:spcAft>
                      </a:pPr>
                      <a:r>
                        <a:rPr lang="en-US" sz="1200">
                          <a:effectLst/>
                        </a:rPr>
                        <a:t>Leave paperwork at school </a:t>
                      </a:r>
                      <a:br>
                        <a:rPr lang="en-US" sz="1200">
                          <a:effectLst/>
                        </a:rPr>
                      </a:br>
                      <a:endPar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1000"/>
                        </a:spcAft>
                      </a:pPr>
                      <a:r>
                        <a:rPr lang="en-US" sz="1200" dirty="0">
                          <a:effectLst/>
                        </a:rPr>
                        <a:t>Say, “Thank You.” </a:t>
                      </a:r>
                      <a:br>
                        <a:rPr lang="en-US" sz="1200" dirty="0">
                          <a:effectLst/>
                        </a:rPr>
                      </a:br>
                      <a:r>
                        <a:rPr lang="en-US" sz="1200" dirty="0">
                          <a:effectLst/>
                        </a:rPr>
                        <a:t> </a:t>
                      </a:r>
                      <a:endPar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1000"/>
                        </a:spcAft>
                      </a:pPr>
                      <a:r>
                        <a:rPr lang="en-US" sz="1200">
                          <a:effectLst/>
                        </a:rPr>
                        <a:t>Talk to a friend </a:t>
                      </a:r>
                      <a:br>
                        <a:rPr lang="en-US" sz="1200">
                          <a:effectLst/>
                        </a:rPr>
                      </a:br>
                      <a:endPar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2275037">
                <a:tc>
                  <a:txBody>
                    <a:bodyPr/>
                    <a:lstStyle/>
                    <a:p>
                      <a:pPr marL="0" marR="0" lvl="0" indent="457200" algn="ctr" defTabSz="584200" eaLnBrk="1" fontAlgn="auto" latinLnBrk="0" hangingPunct="1">
                        <a:lnSpc>
                          <a:spcPct val="200000"/>
                        </a:lnSpc>
                        <a:spcBef>
                          <a:spcPts val="0"/>
                        </a:spcBef>
                        <a:spcAft>
                          <a:spcPts val="0"/>
                        </a:spcAft>
                        <a:buClrTx/>
                        <a:buSzTx/>
                        <a:buFontTx/>
                        <a:buNone/>
                        <a:tabLst/>
                        <a:defRPr/>
                      </a:pPr>
                      <a:endParaRPr lang="en-US" sz="1200" dirty="0">
                        <a:effectLst/>
                      </a:endParaRPr>
                    </a:p>
                    <a:p>
                      <a:pPr marL="0" marR="0" lvl="0" indent="457200" algn="ctr" defTabSz="584200" eaLnBrk="1" fontAlgn="auto" latinLnBrk="0" hangingPunct="1">
                        <a:lnSpc>
                          <a:spcPct val="200000"/>
                        </a:lnSpc>
                        <a:spcBef>
                          <a:spcPts val="0"/>
                        </a:spcBef>
                        <a:spcAft>
                          <a:spcPts val="0"/>
                        </a:spcAft>
                        <a:buClrTx/>
                        <a:buSzTx/>
                        <a:buFontTx/>
                        <a:buNone/>
                        <a:tabLst/>
                        <a:defRPr/>
                      </a:pPr>
                      <a:r>
                        <a:rPr lang="en-US" sz="1200" dirty="0">
                          <a:effectLst/>
                        </a:rPr>
                        <a:t>(add your own)  </a:t>
                      </a:r>
                    </a:p>
                    <a:p>
                      <a:pPr marL="0" marR="0" indent="457200">
                        <a:lnSpc>
                          <a:spcPct val="200000"/>
                        </a:lnSpc>
                        <a:spcBef>
                          <a:spcPts val="0"/>
                        </a:spcBef>
                        <a:spcAft>
                          <a:spcPts val="0"/>
                        </a:spcAft>
                      </a:pPr>
                      <a:endParaRPr lang="en-US" sz="1200" dirty="0">
                        <a:effectLst/>
                      </a:endParaRPr>
                    </a:p>
                    <a:p>
                      <a:pPr marL="0" marR="0" indent="457200">
                        <a:lnSpc>
                          <a:spcPct val="200000"/>
                        </a:lnSpc>
                        <a:spcBef>
                          <a:spcPts val="0"/>
                        </a:spcBef>
                        <a:spcAft>
                          <a:spcPts val="0"/>
                        </a:spcAft>
                      </a:pPr>
                      <a:r>
                        <a:rPr lang="en-US" sz="1200" dirty="0">
                          <a:effectLst/>
                        </a:rPr>
                        <a:t> </a:t>
                      </a:r>
                    </a:p>
                    <a:p>
                      <a:pPr marL="0" marR="0" indent="457200">
                        <a:lnSpc>
                          <a:spcPct val="200000"/>
                        </a:lnSpc>
                        <a:spcBef>
                          <a:spcPts val="0"/>
                        </a:spcBef>
                        <a:spcAft>
                          <a:spcPts val="0"/>
                        </a:spcAft>
                      </a:pPr>
                      <a:r>
                        <a:rPr lang="en-US" sz="1200" dirty="0">
                          <a:effectLst/>
                        </a:rPr>
                        <a:t> </a:t>
                      </a:r>
                      <a:endPar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457200" algn="ctr">
                        <a:lnSpc>
                          <a:spcPct val="200000"/>
                        </a:lnSpc>
                        <a:spcBef>
                          <a:spcPts val="0"/>
                        </a:spcBef>
                        <a:spcAft>
                          <a:spcPts val="1000"/>
                        </a:spcAft>
                      </a:pPr>
                      <a:br>
                        <a:rPr lang="en-US" sz="1200" dirty="0">
                          <a:effectLst/>
                        </a:rPr>
                      </a:br>
                      <a:r>
                        <a:rPr lang="en-US" sz="1200" dirty="0">
                          <a:effectLst/>
                        </a:rPr>
                        <a:t>(add your own)  </a:t>
                      </a:r>
                    </a:p>
                    <a:p>
                      <a:pPr marL="0" marR="0" indent="457200">
                        <a:lnSpc>
                          <a:spcPct val="200000"/>
                        </a:lnSpc>
                        <a:spcBef>
                          <a:spcPts val="0"/>
                        </a:spcBef>
                        <a:spcAft>
                          <a:spcPts val="0"/>
                        </a:spcAft>
                      </a:pPr>
                      <a:r>
                        <a:rPr lang="en-US" sz="1200" dirty="0">
                          <a:effectLst/>
                        </a:rPr>
                        <a:t> </a:t>
                      </a:r>
                      <a:endPar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457200" algn="ctr">
                        <a:lnSpc>
                          <a:spcPct val="200000"/>
                        </a:lnSpc>
                        <a:spcBef>
                          <a:spcPts val="0"/>
                        </a:spcBef>
                        <a:spcAft>
                          <a:spcPts val="0"/>
                        </a:spcAft>
                      </a:pPr>
                      <a:br>
                        <a:rPr lang="en-US" sz="1200" dirty="0">
                          <a:effectLst/>
                        </a:rPr>
                      </a:br>
                      <a:r>
                        <a:rPr lang="en-US" sz="1200" dirty="0">
                          <a:effectLst/>
                        </a:rPr>
                        <a:t>(add your own)</a:t>
                      </a:r>
                    </a:p>
                    <a:p>
                      <a:pPr marL="0" marR="0" indent="457200" algn="ctr">
                        <a:lnSpc>
                          <a:spcPct val="200000"/>
                        </a:lnSpc>
                        <a:spcBef>
                          <a:spcPts val="0"/>
                        </a:spcBef>
                        <a:spcAft>
                          <a:spcPts val="0"/>
                        </a:spcAft>
                      </a:pPr>
                      <a:r>
                        <a:rPr lang="en-US" sz="1200" dirty="0">
                          <a:effectLst/>
                        </a:rPr>
                        <a:t> </a:t>
                      </a:r>
                    </a:p>
                    <a:p>
                      <a:pPr marL="0" marR="0" indent="457200" algn="ctr">
                        <a:lnSpc>
                          <a:spcPct val="200000"/>
                        </a:lnSpc>
                        <a:spcBef>
                          <a:spcPts val="0"/>
                        </a:spcBef>
                        <a:spcAft>
                          <a:spcPts val="0"/>
                        </a:spcAft>
                      </a:pPr>
                      <a:r>
                        <a:rPr lang="en-US" sz="1200" dirty="0">
                          <a:effectLst/>
                        </a:rPr>
                        <a:t> </a:t>
                      </a:r>
                    </a:p>
                    <a:p>
                      <a:pPr marL="0" marR="0" indent="457200" algn="ctr">
                        <a:lnSpc>
                          <a:spcPct val="200000"/>
                        </a:lnSpc>
                        <a:spcBef>
                          <a:spcPts val="0"/>
                        </a:spcBef>
                        <a:spcAft>
                          <a:spcPts val="0"/>
                        </a:spcAft>
                      </a:pPr>
                      <a:r>
                        <a:rPr lang="en-US" sz="1200" dirty="0">
                          <a:effectLst/>
                        </a:rPr>
                        <a:t> </a:t>
                      </a:r>
                    </a:p>
                    <a:p>
                      <a:pPr marL="0" marR="0" indent="457200" algn="ctr">
                        <a:lnSpc>
                          <a:spcPct val="200000"/>
                        </a:lnSpc>
                        <a:spcBef>
                          <a:spcPts val="0"/>
                        </a:spcBef>
                        <a:spcAft>
                          <a:spcPts val="0"/>
                        </a:spcAft>
                      </a:pPr>
                      <a:r>
                        <a:rPr lang="en-US" sz="1200" dirty="0">
                          <a:effectLst/>
                        </a:rPr>
                        <a:t> </a:t>
                      </a:r>
                      <a:endPar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sp>
        <p:nvSpPr>
          <p:cNvPr id="4" name="Rectangle 1"/>
          <p:cNvSpPr>
            <a:spLocks noChangeArrowheads="1"/>
          </p:cNvSpPr>
          <p:nvPr/>
        </p:nvSpPr>
        <p:spPr bwMode="auto">
          <a:xfrm>
            <a:off x="4064000" y="553175"/>
            <a:ext cx="5486400"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eaLnBrk="0" fontAlgn="base">
              <a:spcBef>
                <a:spcPct val="0"/>
              </a:spcBef>
              <a:spcAft>
                <a:spcPct val="0"/>
              </a:spcAft>
              <a:defRPr>
                <a:solidFill>
                  <a:schemeClr val="tx1"/>
                </a:solidFill>
                <a:latin typeface="Arial" panose="020B0604020202020204" pitchFamily="34" charset="0"/>
              </a:defRPr>
            </a:lvl1pPr>
            <a:lvl2pPr marL="457200" algn="l" eaLnBrk="0" fontAlgn="base">
              <a:spcBef>
                <a:spcPct val="0"/>
              </a:spcBef>
              <a:spcAft>
                <a:spcPct val="0"/>
              </a:spcAft>
              <a:defRPr>
                <a:solidFill>
                  <a:schemeClr val="tx1"/>
                </a:solidFill>
                <a:latin typeface="Arial" panose="020B0604020202020204" pitchFamily="34" charset="0"/>
              </a:defRPr>
            </a:lvl2pPr>
            <a:lvl3pPr marL="914400" algn="l" eaLnBrk="0" fontAlgn="base">
              <a:spcBef>
                <a:spcPct val="0"/>
              </a:spcBef>
              <a:spcAft>
                <a:spcPct val="0"/>
              </a:spcAft>
              <a:defRPr>
                <a:solidFill>
                  <a:schemeClr val="tx1"/>
                </a:solidFill>
                <a:latin typeface="Arial" panose="020B0604020202020204" pitchFamily="34" charset="0"/>
              </a:defRPr>
            </a:lvl3pPr>
            <a:lvl4pPr marL="1371600" algn="l" eaLnBrk="0" fontAlgn="base">
              <a:spcBef>
                <a:spcPct val="0"/>
              </a:spcBef>
              <a:spcAft>
                <a:spcPct val="0"/>
              </a:spcAft>
              <a:defRPr>
                <a:solidFill>
                  <a:schemeClr val="tx1"/>
                </a:solidFill>
                <a:latin typeface="Arial" panose="020B0604020202020204" pitchFamily="34" charset="0"/>
              </a:defRPr>
            </a:lvl4pPr>
            <a:lvl5pPr marL="1828800" algn="l" eaLnBrk="0" fontAlgn="base">
              <a:spcBef>
                <a:spcPct val="0"/>
              </a:spcBef>
              <a:spcAft>
                <a:spcPct val="0"/>
              </a:spcAft>
              <a:defRPr>
                <a:solidFill>
                  <a:schemeClr val="tx1"/>
                </a:solidFill>
                <a:latin typeface="Arial" panose="020B0604020202020204" pitchFamily="34" charset="0"/>
              </a:defRPr>
            </a:lvl5pPr>
            <a:lvl6pPr marL="2286000" algn="l" eaLnBrk="0" fontAlgn="base">
              <a:spcBef>
                <a:spcPct val="0"/>
              </a:spcBef>
              <a:spcAft>
                <a:spcPct val="0"/>
              </a:spcAft>
              <a:defRPr>
                <a:solidFill>
                  <a:schemeClr val="tx1"/>
                </a:solidFill>
                <a:latin typeface="Arial" panose="020B0604020202020204" pitchFamily="34" charset="0"/>
              </a:defRPr>
            </a:lvl6pPr>
            <a:lvl7pPr marL="2743200" algn="l" eaLnBrk="0" fontAlgn="base">
              <a:spcBef>
                <a:spcPct val="0"/>
              </a:spcBef>
              <a:spcAft>
                <a:spcPct val="0"/>
              </a:spcAft>
              <a:defRPr>
                <a:solidFill>
                  <a:schemeClr val="tx1"/>
                </a:solidFill>
                <a:latin typeface="Arial" panose="020B0604020202020204" pitchFamily="34" charset="0"/>
              </a:defRPr>
            </a:lvl7pPr>
            <a:lvl8pPr marL="3200400" algn="l" eaLnBrk="0" fontAlgn="base">
              <a:spcBef>
                <a:spcPct val="0"/>
              </a:spcBef>
              <a:spcAft>
                <a:spcPct val="0"/>
              </a:spcAft>
              <a:defRPr>
                <a:solidFill>
                  <a:schemeClr val="tx1"/>
                </a:solidFill>
                <a:latin typeface="Arial" panose="020B0604020202020204" pitchFamily="34" charset="0"/>
              </a:defRPr>
            </a:lvl8pPr>
            <a:lvl9pPr marL="3657600" algn="l" eaLnBrk="0" fontAlgn="base">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r>
              <a:rPr kumimoji="0" lang="en-US" altLang="ja-JP" sz="1800" b="1" i="0" u="sng"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Self-Care Checklist:  </a:t>
            </a:r>
            <a:endParaRPr kumimoji="0" lang="en-US" altLang="ja-JP"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Take care of yourself FIRST </a:t>
            </a:r>
            <a:endParaRPr kumimoji="0" lang="en-US" altLang="ja-JP"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This week I will plan to add or change _____ strategies for self-care.  </a:t>
            </a:r>
            <a:endParaRPr kumimoji="0" lang="en-US" altLang="ja-JP"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400" b="1" i="0" u="sng"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Today did you? </a:t>
            </a:r>
            <a:r>
              <a:rPr kumimoji="0" lang="en-US" altLang="ja-JP" sz="1200" b="0" i="1"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kumimoji="0" lang="en-US" altLang="ja-JP"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kumimoji="0" lang="en-US" altLang="ja-JP" sz="12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(Check 1 or more)</a:t>
            </a:r>
            <a:endParaRPr kumimoji="0" lang="en-US" altLang="ja-JP" sz="800" b="0" i="0" u="none" strike="noStrike" cap="none" normalizeH="0" baseline="0" dirty="0">
              <a:ln>
                <a:noFill/>
              </a:ln>
              <a:solidFill>
                <a:schemeClr val="tx1"/>
              </a:solidFill>
              <a:effectLst/>
            </a:endParaRPr>
          </a:p>
        </p:txBody>
      </p:sp>
      <p:sp>
        <p:nvSpPr>
          <p:cNvPr id="5" name="TextBox 4"/>
          <p:cNvSpPr txBox="1"/>
          <p:nvPr/>
        </p:nvSpPr>
        <p:spPr>
          <a:xfrm>
            <a:off x="-4470400" y="8332817"/>
            <a:ext cx="21910031" cy="12413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altLang="ja-JP" sz="2800" b="1" dirty="0">
                <a:solidFill>
                  <a:schemeClr val="tx1"/>
                </a:solidFill>
                <a:latin typeface="Calibri" panose="020F0502020204030204" pitchFamily="34" charset="0"/>
                <a:ea typeface="Times New Roman" panose="02020603050405020304" pitchFamily="18" charset="0"/>
                <a:cs typeface="Times New Roman" panose="02020603050405020304" pitchFamily="18" charset="0"/>
              </a:rPr>
              <a:t>At the end of the day we are all human! The goal is to become more brain aligned.</a:t>
            </a:r>
          </a:p>
          <a:p>
            <a:r>
              <a:rPr lang="en-US" altLang="ja-JP" sz="2800" b="1" dirty="0">
                <a:solidFill>
                  <a:schemeClr val="tx1"/>
                </a:solidFill>
                <a:latin typeface="Calibri" panose="020F0502020204030204" pitchFamily="34" charset="0"/>
                <a:ea typeface="Times New Roman" panose="02020603050405020304" pitchFamily="18" charset="0"/>
                <a:cs typeface="Times New Roman" panose="02020603050405020304" pitchFamily="18" charset="0"/>
              </a:rPr>
              <a:t>  Our children NEED the best from us every day!</a:t>
            </a:r>
            <a:endParaRPr lang="en-US" altLang="ja-JP" sz="2800" dirty="0">
              <a:solidFill>
                <a:schemeClr val="tx1"/>
              </a:solidFill>
              <a:latin typeface="Arial" panose="020B0604020202020204" pitchFamily="34" charset="0"/>
            </a:endParaRPr>
          </a:p>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5E5E5E"/>
              </a:solidFill>
              <a:effectLst/>
              <a:uFillTx/>
              <a:sym typeface="Hoefler Text"/>
            </a:endParaRPr>
          </a:p>
        </p:txBody>
      </p:sp>
    </p:spTree>
    <p:extLst>
      <p:ext uri="{BB962C8B-B14F-4D97-AF65-F5344CB8AC3E}">
        <p14:creationId xmlns:p14="http://schemas.microsoft.com/office/powerpoint/2010/main" val="1320415231"/>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br>
              <a:rPr lang="en-US" dirty="0"/>
            </a:br>
            <a:r>
              <a:rPr lang="en-US" dirty="0"/>
              <a:t>Resources</a:t>
            </a:r>
            <a:br>
              <a:rPr lang="en-US" dirty="0"/>
            </a:br>
            <a:endParaRPr lang="en-US" dirty="0"/>
          </a:p>
        </p:txBody>
      </p:sp>
      <p:sp>
        <p:nvSpPr>
          <p:cNvPr id="6" name="Text Placeholder 5"/>
          <p:cNvSpPr>
            <a:spLocks noGrp="1"/>
          </p:cNvSpPr>
          <p:nvPr>
            <p:ph type="body" idx="1"/>
          </p:nvPr>
        </p:nvSpPr>
        <p:spPr>
          <a:xfrm>
            <a:off x="330200" y="3124200"/>
            <a:ext cx="12192000" cy="5359400"/>
          </a:xfrm>
        </p:spPr>
        <p:txBody>
          <a:bodyPr>
            <a:normAutofit lnSpcReduction="10000"/>
          </a:bodyPr>
          <a:lstStyle/>
          <a:p>
            <a:r>
              <a:rPr lang="en-US" dirty="0"/>
              <a:t>Edwards, Gandini, Forman, </a:t>
            </a:r>
            <a:r>
              <a:rPr lang="en-US" u="sng" dirty="0"/>
              <a:t>The Hundred Languages of Children</a:t>
            </a:r>
          </a:p>
          <a:p>
            <a:pPr marL="0" indent="0">
              <a:buNone/>
            </a:pPr>
            <a:endParaRPr lang="en-US" u="sng" dirty="0"/>
          </a:p>
          <a:p>
            <a:pPr>
              <a:lnSpc>
                <a:spcPct val="80000"/>
              </a:lnSpc>
              <a:spcBef>
                <a:spcPts val="700"/>
              </a:spcBef>
              <a:defRPr sz="3200"/>
            </a:pPr>
            <a:r>
              <a:rPr lang="en-US" dirty="0"/>
              <a:t>Dr. Lori Desautels, Materials from Butler AEN Certification and her website:  </a:t>
            </a:r>
            <a:r>
              <a:rPr lang="en-US" dirty="0">
                <a:hlinkClick r:id="rId3"/>
              </a:rPr>
              <a:t>www.revelationsineducation.com</a:t>
            </a:r>
            <a:endParaRPr lang="en-US" dirty="0"/>
          </a:p>
          <a:p>
            <a:pPr>
              <a:lnSpc>
                <a:spcPct val="80000"/>
              </a:lnSpc>
              <a:spcBef>
                <a:spcPts val="700"/>
              </a:spcBef>
              <a:defRPr sz="3200"/>
            </a:pPr>
            <a:endParaRPr lang="en-US" dirty="0"/>
          </a:p>
          <a:p>
            <a:pPr>
              <a:lnSpc>
                <a:spcPct val="80000"/>
              </a:lnSpc>
              <a:spcBef>
                <a:spcPts val="700"/>
              </a:spcBef>
              <a:defRPr sz="3200"/>
            </a:pPr>
            <a:r>
              <a:rPr lang="en-US" dirty="0"/>
              <a:t>Dr. Lori has 2 sessions On Demand on this website, 90 minutes each!</a:t>
            </a:r>
          </a:p>
          <a:p>
            <a:pPr>
              <a:lnSpc>
                <a:spcPct val="80000"/>
              </a:lnSpc>
              <a:spcBef>
                <a:spcPts val="700"/>
              </a:spcBef>
              <a:defRPr sz="3200"/>
            </a:pPr>
            <a:endParaRPr lang="en-US" dirty="0"/>
          </a:p>
          <a:p>
            <a:pPr>
              <a:lnSpc>
                <a:spcPct val="80000"/>
              </a:lnSpc>
              <a:spcBef>
                <a:spcPts val="700"/>
              </a:spcBef>
              <a:defRPr sz="3200"/>
            </a:pPr>
            <a:r>
              <a:rPr lang="en-US" dirty="0"/>
              <a:t>Dr. Lori’s books are excellent resources, as well!</a:t>
            </a:r>
          </a:p>
          <a:p>
            <a:pPr>
              <a:lnSpc>
                <a:spcPct val="80000"/>
              </a:lnSpc>
              <a:spcBef>
                <a:spcPts val="700"/>
              </a:spcBef>
              <a:defRPr sz="3200"/>
            </a:pPr>
            <a:endParaRPr lang="en-US" dirty="0"/>
          </a:p>
          <a:p>
            <a:endParaRPr lang="en-US" dirty="0"/>
          </a:p>
          <a:p>
            <a:endParaRPr lang="en-US" dirty="0"/>
          </a:p>
        </p:txBody>
      </p:sp>
    </p:spTree>
    <p:extLst>
      <p:ext uri="{BB962C8B-B14F-4D97-AF65-F5344CB8AC3E}">
        <p14:creationId xmlns:p14="http://schemas.microsoft.com/office/powerpoint/2010/main" val="835273224"/>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p:cNvSpPr>
            <a:spLocks noGrp="1"/>
          </p:cNvSpPr>
          <p:nvPr>
            <p:ph type="pic" idx="13"/>
          </p:nvPr>
        </p:nvSpPr>
        <p:spPr/>
      </p:sp>
      <p:pic>
        <p:nvPicPr>
          <p:cNvPr id="8" name="Content Placeholder 5" descr="Content Placeholder 5"/>
          <p:cNvPicPr>
            <a:picLocks noChangeAspect="1"/>
          </p:cNvPicPr>
          <p:nvPr/>
        </p:nvPicPr>
        <p:blipFill>
          <a:blip r:embed="rId3"/>
          <a:stretch>
            <a:fillRect/>
          </a:stretch>
        </p:blipFill>
        <p:spPr>
          <a:xfrm>
            <a:off x="470558" y="330200"/>
            <a:ext cx="4291284" cy="6436927"/>
          </a:xfrm>
          <a:prstGeom prst="rect">
            <a:avLst/>
          </a:prstGeom>
          <a:ln w="12700">
            <a:miter lim="400000"/>
          </a:ln>
        </p:spPr>
      </p:pic>
      <p:pic>
        <p:nvPicPr>
          <p:cNvPr id="11" name="Picture Placeholder 10"/>
          <p:cNvPicPr>
            <a:picLocks noGrp="1" noChangeAspect="1"/>
          </p:cNvPicPr>
          <p:nvPr>
            <p:ph type="pic" sz="quarter" idx="14"/>
          </p:nvPr>
        </p:nvPicPr>
        <p:blipFill>
          <a:blip r:embed="rId4"/>
          <a:srcRect l="28306" r="28306"/>
          <a:stretch>
            <a:fillRect/>
          </a:stretch>
        </p:blipFill>
        <p:spPr>
          <a:xfrm>
            <a:off x="8255000" y="330200"/>
            <a:ext cx="4495800" cy="7899400"/>
          </a:xfrm>
          <a:prstGeom prst="rect">
            <a:avLst/>
          </a:prstGeom>
        </p:spPr>
      </p:pic>
      <p:pic>
        <p:nvPicPr>
          <p:cNvPr id="10" name="Content Placeholder 6" descr="Photo of 3 books by Dr. Lori: &#10; Unwritten, the Story of a Living System&#10;How May I Serve You?&#10;Eyes Are Never Quiet"/>
          <p:cNvPicPr>
            <a:picLocks noGrp="1" noChangeAspect="1"/>
          </p:cNvPicPr>
          <p:nvPr>
            <p:ph type="pic" sz="quarter" idx="15"/>
          </p:nvPr>
        </p:nvPicPr>
        <p:blipFill>
          <a:blip r:embed="rId5"/>
          <a:srcRect t="8322" b="8322"/>
          <a:stretch>
            <a:fillRect/>
          </a:stretch>
        </p:blipFill>
        <p:spPr>
          <a:xfrm>
            <a:off x="3987800" y="3733800"/>
            <a:ext cx="4572000" cy="5638800"/>
          </a:xfrm>
          <a:prstGeom prst="rect">
            <a:avLst/>
          </a:prstGeom>
          <a:ln w="12700">
            <a:miter lim="400000"/>
          </a:ln>
        </p:spPr>
      </p:pic>
    </p:spTree>
    <p:extLst>
      <p:ext uri="{BB962C8B-B14F-4D97-AF65-F5344CB8AC3E}">
        <p14:creationId xmlns:p14="http://schemas.microsoft.com/office/powerpoint/2010/main" val="1816118666"/>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hoto of Book:  Connections Over Compliance by Dr. Lori"/>
          <p:cNvPicPr>
            <a:picLocks noGrp="1" noChangeAspect="1"/>
          </p:cNvPicPr>
          <p:nvPr>
            <p:ph type="pic" sz="quarter" idx="13"/>
          </p:nvPr>
        </p:nvPicPr>
        <p:blipFill rotWithShape="1">
          <a:blip r:embed="rId3"/>
          <a:srcRect t="1107" r="4573" b="80"/>
          <a:stretch/>
        </p:blipFill>
        <p:spPr>
          <a:xfrm>
            <a:off x="3606800" y="990600"/>
            <a:ext cx="5715000" cy="7853176"/>
          </a:xfrm>
          <a:prstGeom prst="rect">
            <a:avLst/>
          </a:prstGeom>
        </p:spPr>
      </p:pic>
      <p:sp>
        <p:nvSpPr>
          <p:cNvPr id="7" name="Title 6"/>
          <p:cNvSpPr>
            <a:spLocks noGrp="1"/>
          </p:cNvSpPr>
          <p:nvPr>
            <p:ph type="title"/>
          </p:nvPr>
        </p:nvSpPr>
        <p:spPr>
          <a:xfrm>
            <a:off x="787400" y="254000"/>
            <a:ext cx="11430000" cy="355600"/>
          </a:xfrm>
        </p:spPr>
        <p:txBody>
          <a:bodyPr>
            <a:normAutofit fontScale="90000"/>
          </a:bodyPr>
          <a:lstStyle/>
          <a:p>
            <a:endParaRPr lang="en-US" dirty="0"/>
          </a:p>
        </p:txBody>
      </p:sp>
      <p:sp>
        <p:nvSpPr>
          <p:cNvPr id="8" name="Text Placeholder 7"/>
          <p:cNvSpPr>
            <a:spLocks noGrp="1"/>
          </p:cNvSpPr>
          <p:nvPr>
            <p:ph type="body" sz="half" idx="1"/>
          </p:nvPr>
        </p:nvSpPr>
        <p:spPr>
          <a:xfrm>
            <a:off x="788987" y="2527300"/>
            <a:ext cx="531813" cy="2959100"/>
          </a:xfrm>
        </p:spPr>
        <p:txBody>
          <a:bodyPr/>
          <a:lstStyle/>
          <a:p>
            <a:endParaRPr lang="en-US" dirty="0"/>
          </a:p>
        </p:txBody>
      </p:sp>
    </p:spTree>
    <p:extLst>
      <p:ext uri="{BB962C8B-B14F-4D97-AF65-F5344CB8AC3E}">
        <p14:creationId xmlns:p14="http://schemas.microsoft.com/office/powerpoint/2010/main" val="1449048529"/>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9169400" y="1905000"/>
            <a:ext cx="2691947" cy="2451100"/>
          </a:xfrm>
        </p:spPr>
      </p:sp>
      <p:sp>
        <p:nvSpPr>
          <p:cNvPr id="8" name="Title 7"/>
          <p:cNvSpPr>
            <a:spLocks noGrp="1"/>
          </p:cNvSpPr>
          <p:nvPr>
            <p:ph type="title"/>
          </p:nvPr>
        </p:nvSpPr>
        <p:spPr>
          <a:xfrm>
            <a:off x="787400" y="254000"/>
            <a:ext cx="11430000" cy="355600"/>
          </a:xfrm>
        </p:spPr>
        <p:txBody>
          <a:bodyPr>
            <a:normAutofit fontScale="90000"/>
          </a:bodyPr>
          <a:lstStyle/>
          <a:p>
            <a:endParaRPr lang="en-US" sz="4000" dirty="0"/>
          </a:p>
        </p:txBody>
      </p:sp>
      <p:sp>
        <p:nvSpPr>
          <p:cNvPr id="9" name="Text Placeholder 8"/>
          <p:cNvSpPr>
            <a:spLocks noGrp="1"/>
          </p:cNvSpPr>
          <p:nvPr>
            <p:ph type="body" sz="half" idx="1"/>
          </p:nvPr>
        </p:nvSpPr>
        <p:spPr>
          <a:xfrm>
            <a:off x="635000" y="838200"/>
            <a:ext cx="6629400" cy="7645400"/>
          </a:xfrm>
        </p:spPr>
        <p:txBody>
          <a:bodyPr/>
          <a:lstStyle/>
          <a:p>
            <a:pPr marL="0" indent="0">
              <a:buNone/>
            </a:pPr>
            <a:endParaRPr lang="en-US" sz="4800" dirty="0"/>
          </a:p>
          <a:p>
            <a:pPr marL="0" indent="0">
              <a:buNone/>
            </a:pPr>
            <a:endParaRPr lang="en-US" sz="4800" dirty="0"/>
          </a:p>
          <a:p>
            <a:pPr marL="0" indent="0">
              <a:buNone/>
            </a:pPr>
            <a:r>
              <a:rPr lang="en-US" sz="4800" dirty="0"/>
              <a:t>Thank You</a:t>
            </a:r>
            <a:r>
              <a:rPr lang="en-US" sz="3200" dirty="0"/>
              <a:t>!  </a:t>
            </a:r>
          </a:p>
          <a:p>
            <a:pPr marL="0" indent="0">
              <a:buNone/>
            </a:pPr>
            <a:br>
              <a:rPr lang="en-US" sz="3200" dirty="0"/>
            </a:br>
            <a:r>
              <a:rPr lang="en-US" sz="3600" dirty="0"/>
              <a:t>Visit KeepIndianaLearning.org  for more professional learning opportunities.</a:t>
            </a:r>
          </a:p>
          <a:p>
            <a:endParaRPr lang="en-US" sz="3200" dirty="0"/>
          </a:p>
          <a:p>
            <a:endParaRPr lang="en-US" sz="3200" dirty="0"/>
          </a:p>
          <a:p>
            <a:endParaRPr lang="en-US" sz="3200" dirty="0"/>
          </a:p>
          <a:p>
            <a:endParaRPr lang="en-US" sz="3200" dirty="0"/>
          </a:p>
          <a:p>
            <a:endParaRPr lang="en-US" dirty="0"/>
          </a:p>
        </p:txBody>
      </p:sp>
      <p:pic>
        <p:nvPicPr>
          <p:cNvPr id="7" name="Picture 6"/>
          <p:cNvPicPr>
            <a:picLocks noChangeAspect="1"/>
          </p:cNvPicPr>
          <p:nvPr/>
        </p:nvPicPr>
        <p:blipFill rotWithShape="1">
          <a:blip r:embed="rId3"/>
          <a:srcRect l="5448" t="10204"/>
          <a:stretch/>
        </p:blipFill>
        <p:spPr>
          <a:xfrm>
            <a:off x="9169400" y="1371600"/>
            <a:ext cx="2361848" cy="2984500"/>
          </a:xfrm>
          <a:prstGeom prst="rect">
            <a:avLst/>
          </a:prstGeom>
        </p:spPr>
      </p:pic>
      <p:sp>
        <p:nvSpPr>
          <p:cNvPr id="12" name="TextBox 11"/>
          <p:cNvSpPr txBox="1"/>
          <p:nvPr/>
        </p:nvSpPr>
        <p:spPr>
          <a:xfrm>
            <a:off x="7416800" y="4377907"/>
            <a:ext cx="5257800" cy="37959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5E5E5E"/>
                </a:solidFill>
                <a:effectLst/>
                <a:uFillTx/>
                <a:sym typeface="Hoefler Text"/>
              </a:rPr>
              <a:t>Diane Pike</a:t>
            </a:r>
          </a:p>
          <a:p>
            <a:pPr marL="0" marR="0" indent="0" algn="l" defTabSz="584200" rtl="0" fontAlgn="auto" latinLnBrk="0" hangingPunct="0">
              <a:lnSpc>
                <a:spcPct val="100000"/>
              </a:lnSpc>
              <a:spcBef>
                <a:spcPts val="0"/>
              </a:spcBef>
              <a:spcAft>
                <a:spcPts val="0"/>
              </a:spcAft>
              <a:buClrTx/>
              <a:buSzTx/>
              <a:buFontTx/>
              <a:buNone/>
              <a:tabLst/>
            </a:pPr>
            <a:r>
              <a:rPr lang="en-US" sz="2800" dirty="0"/>
              <a:t>St. Mary’s Child Center</a:t>
            </a:r>
          </a:p>
          <a:p>
            <a:pPr marL="0" marR="0" indent="0" algn="l"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5E5E5E"/>
                </a:solidFill>
                <a:effectLst/>
                <a:uFillTx/>
                <a:sym typeface="Hoefler Text"/>
              </a:rPr>
              <a:t>Director of Outreach</a:t>
            </a:r>
            <a:r>
              <a:rPr kumimoji="0" lang="en-US" sz="2800" b="0" i="0" u="none" strike="noStrike" cap="none" spc="0" normalizeH="0" dirty="0">
                <a:ln>
                  <a:noFill/>
                </a:ln>
                <a:solidFill>
                  <a:srgbClr val="5E5E5E"/>
                </a:solidFill>
                <a:effectLst/>
                <a:uFillTx/>
                <a:sym typeface="Hoefler Text"/>
              </a:rPr>
              <a:t> and Professional Development</a:t>
            </a:r>
          </a:p>
          <a:p>
            <a:pPr marL="0" marR="0" indent="0" algn="l" defTabSz="584200" rtl="0" fontAlgn="auto" latinLnBrk="0" hangingPunct="0">
              <a:lnSpc>
                <a:spcPct val="100000"/>
              </a:lnSpc>
              <a:spcBef>
                <a:spcPts val="0"/>
              </a:spcBef>
              <a:spcAft>
                <a:spcPts val="0"/>
              </a:spcAft>
              <a:buClrTx/>
              <a:buSzTx/>
              <a:buFontTx/>
              <a:buNone/>
              <a:tabLst/>
            </a:pPr>
            <a:r>
              <a:rPr lang="en-US" sz="3200" dirty="0">
                <a:hlinkClick r:id="rId4"/>
              </a:rPr>
              <a:t>dpike@smccindy.org</a:t>
            </a:r>
            <a:r>
              <a:rPr lang="en-US" sz="3200" dirty="0"/>
              <a:t> </a:t>
            </a:r>
          </a:p>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dirty="0">
              <a:ln>
                <a:noFill/>
              </a:ln>
              <a:solidFill>
                <a:srgbClr val="5E5E5E"/>
              </a:solidFill>
              <a:effectLst/>
              <a:uFillTx/>
              <a:sym typeface="Hoefler Text"/>
            </a:endParaRPr>
          </a:p>
          <a:p>
            <a:pPr marL="0" marR="0" indent="0" algn="l" defTabSz="584200" rtl="0" fontAlgn="auto" latinLnBrk="0" hangingPunct="0">
              <a:lnSpc>
                <a:spcPct val="100000"/>
              </a:lnSpc>
              <a:spcBef>
                <a:spcPts val="0"/>
              </a:spcBef>
              <a:spcAft>
                <a:spcPts val="0"/>
              </a:spcAft>
              <a:buClrTx/>
              <a:buSzTx/>
              <a:buFontTx/>
              <a:buNone/>
              <a:tabLst/>
            </a:pPr>
            <a:r>
              <a:rPr lang="en-US" sz="2800" dirty="0"/>
              <a:t>Twitter Handle:  @dpike03_pike</a:t>
            </a:r>
            <a:endParaRPr kumimoji="0" lang="en-US" sz="2800" b="0" i="0" u="none" strike="noStrike" cap="none" spc="0" normalizeH="0" dirty="0">
              <a:ln>
                <a:noFill/>
              </a:ln>
              <a:solidFill>
                <a:srgbClr val="5E5E5E"/>
              </a:solidFill>
              <a:effectLst/>
              <a:uFillTx/>
              <a:sym typeface="Hoefler Text"/>
            </a:endParaRPr>
          </a:p>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5E5E5E"/>
              </a:solidFill>
              <a:effectLst/>
              <a:uFillTx/>
              <a:latin typeface="Hoefler Text"/>
              <a:ea typeface="Hoefler Text"/>
              <a:cs typeface="Hoefler Text"/>
              <a:sym typeface="Hoefler Text"/>
            </a:endParaRPr>
          </a:p>
        </p:txBody>
      </p:sp>
    </p:spTree>
    <p:extLst>
      <p:ext uri="{BB962C8B-B14F-4D97-AF65-F5344CB8AC3E}">
        <p14:creationId xmlns:p14="http://schemas.microsoft.com/office/powerpoint/2010/main" val="2293815189"/>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Title 1"/>
          <p:cNvSpPr txBox="1">
            <a:spLocks noGrp="1"/>
          </p:cNvSpPr>
          <p:nvPr>
            <p:ph type="title"/>
          </p:nvPr>
        </p:nvSpPr>
        <p:spPr>
          <a:xfrm>
            <a:off x="455234" y="-1931148"/>
            <a:ext cx="11430001" cy="3810001"/>
          </a:xfrm>
          <a:prstGeom prst="rect">
            <a:avLst/>
          </a:prstGeom>
        </p:spPr>
        <p:txBody>
          <a:bodyPr/>
          <a:lstStyle/>
          <a:p>
            <a:pPr>
              <a:defRPr>
                <a:effectLst/>
              </a:defRPr>
            </a:pPr>
            <a:r>
              <a:rPr dirty="0"/>
              <a:t>Connect With </a:t>
            </a:r>
            <a:r>
              <a:rPr lang="en-US" dirty="0"/>
              <a:t>Us</a:t>
            </a:r>
            <a:r>
              <a:rPr dirty="0"/>
              <a:t>! </a:t>
            </a:r>
          </a:p>
        </p:txBody>
      </p:sp>
      <p:sp>
        <p:nvSpPr>
          <p:cNvPr id="203" name="Content Placeholder 2"/>
          <p:cNvSpPr txBox="1">
            <a:spLocks noGrp="1"/>
          </p:cNvSpPr>
          <p:nvPr>
            <p:ph type="body" sz="quarter" idx="1"/>
          </p:nvPr>
        </p:nvSpPr>
        <p:spPr>
          <a:xfrm>
            <a:off x="530726" y="2438400"/>
            <a:ext cx="5261516" cy="6629400"/>
          </a:xfrm>
          <a:prstGeom prst="rect">
            <a:avLst/>
          </a:prstGeom>
        </p:spPr>
        <p:txBody>
          <a:bodyPr>
            <a:normAutofit lnSpcReduction="10000"/>
          </a:bodyPr>
          <a:lstStyle/>
          <a:p>
            <a:pPr algn="l">
              <a:lnSpc>
                <a:spcPct val="80000"/>
              </a:lnSpc>
              <a:spcBef>
                <a:spcPts val="700"/>
              </a:spcBef>
              <a:defRPr sz="3200"/>
            </a:pPr>
            <a:r>
              <a:rPr lang="en-US" dirty="0"/>
              <a:t>Diane Pike</a:t>
            </a:r>
          </a:p>
          <a:p>
            <a:pPr algn="l">
              <a:lnSpc>
                <a:spcPct val="80000"/>
              </a:lnSpc>
              <a:spcBef>
                <a:spcPts val="700"/>
              </a:spcBef>
              <a:defRPr sz="3200"/>
            </a:pPr>
            <a:r>
              <a:rPr lang="en-US" dirty="0"/>
              <a:t>Director of Outreach and Professional Development</a:t>
            </a:r>
          </a:p>
          <a:p>
            <a:pPr algn="l">
              <a:lnSpc>
                <a:spcPct val="80000"/>
              </a:lnSpc>
              <a:spcBef>
                <a:spcPts val="700"/>
              </a:spcBef>
              <a:defRPr sz="3200"/>
            </a:pPr>
            <a:r>
              <a:rPr lang="en-US" dirty="0">
                <a:hlinkClick r:id="rId3"/>
              </a:rPr>
              <a:t>dpike@smccindy.org</a:t>
            </a:r>
            <a:endParaRPr lang="en-US" dirty="0"/>
          </a:p>
          <a:p>
            <a:pPr algn="l">
              <a:lnSpc>
                <a:spcPct val="80000"/>
              </a:lnSpc>
              <a:spcBef>
                <a:spcPts val="700"/>
              </a:spcBef>
              <a:defRPr sz="3200"/>
            </a:pPr>
            <a:r>
              <a:rPr lang="en-US" dirty="0"/>
              <a:t>(317)361-4894</a:t>
            </a:r>
          </a:p>
          <a:p>
            <a:pPr algn="l">
              <a:lnSpc>
                <a:spcPct val="80000"/>
              </a:lnSpc>
              <a:spcBef>
                <a:spcPts val="700"/>
              </a:spcBef>
              <a:defRPr sz="3200"/>
            </a:pPr>
            <a:endParaRPr lang="en-US" dirty="0"/>
          </a:p>
          <a:p>
            <a:pPr algn="l">
              <a:lnSpc>
                <a:spcPct val="80000"/>
              </a:lnSpc>
              <a:spcBef>
                <a:spcPts val="700"/>
              </a:spcBef>
              <a:defRPr sz="3200"/>
            </a:pPr>
            <a:endParaRPr lang="en-US" dirty="0"/>
          </a:p>
          <a:p>
            <a:pPr algn="l">
              <a:lnSpc>
                <a:spcPct val="80000"/>
              </a:lnSpc>
              <a:spcBef>
                <a:spcPts val="700"/>
              </a:spcBef>
              <a:defRPr sz="3200"/>
            </a:pPr>
            <a:r>
              <a:rPr lang="en-US" dirty="0"/>
              <a:t>Connie Sherman</a:t>
            </a:r>
          </a:p>
          <a:p>
            <a:pPr algn="l">
              <a:lnSpc>
                <a:spcPct val="80000"/>
              </a:lnSpc>
              <a:spcBef>
                <a:spcPts val="700"/>
              </a:spcBef>
              <a:defRPr sz="3200"/>
            </a:pPr>
            <a:r>
              <a:rPr lang="en-US" dirty="0"/>
              <a:t>Executive Director</a:t>
            </a:r>
          </a:p>
          <a:p>
            <a:pPr algn="l">
              <a:lnSpc>
                <a:spcPct val="80000"/>
              </a:lnSpc>
              <a:spcBef>
                <a:spcPts val="700"/>
              </a:spcBef>
              <a:defRPr sz="3200"/>
            </a:pPr>
            <a:r>
              <a:rPr lang="en-US" dirty="0">
                <a:hlinkClick r:id="rId4"/>
              </a:rPr>
              <a:t>csherman@smccindy.org</a:t>
            </a:r>
            <a:endParaRPr lang="en-US" dirty="0"/>
          </a:p>
          <a:p>
            <a:pPr algn="l">
              <a:lnSpc>
                <a:spcPct val="80000"/>
              </a:lnSpc>
              <a:spcBef>
                <a:spcPts val="700"/>
              </a:spcBef>
              <a:defRPr sz="3200"/>
            </a:pPr>
            <a:r>
              <a:rPr lang="en-US" dirty="0"/>
              <a:t>(317)361-4868</a:t>
            </a:r>
          </a:p>
          <a:p>
            <a:pPr algn="l">
              <a:lnSpc>
                <a:spcPct val="80000"/>
              </a:lnSpc>
              <a:spcBef>
                <a:spcPts val="700"/>
              </a:spcBef>
              <a:defRPr sz="3200"/>
            </a:pPr>
            <a:endParaRPr lang="en-US" dirty="0"/>
          </a:p>
          <a:p>
            <a:pPr algn="l">
              <a:lnSpc>
                <a:spcPct val="80000"/>
              </a:lnSpc>
              <a:spcBef>
                <a:spcPts val="700"/>
              </a:spcBef>
              <a:defRPr sz="3200"/>
            </a:pPr>
            <a:endParaRPr lang="en-US" dirty="0"/>
          </a:p>
          <a:p>
            <a:pPr algn="l">
              <a:lnSpc>
                <a:spcPct val="80000"/>
              </a:lnSpc>
              <a:spcBef>
                <a:spcPts val="700"/>
              </a:spcBef>
              <a:defRPr sz="3200"/>
            </a:pPr>
            <a:r>
              <a:rPr lang="en-US" dirty="0"/>
              <a:t>St. Mary’s Child Center</a:t>
            </a:r>
          </a:p>
          <a:p>
            <a:pPr algn="l">
              <a:lnSpc>
                <a:spcPct val="80000"/>
              </a:lnSpc>
              <a:spcBef>
                <a:spcPts val="700"/>
              </a:spcBef>
              <a:defRPr sz="3200"/>
            </a:pPr>
            <a:r>
              <a:rPr lang="en-US" dirty="0">
                <a:hlinkClick r:id="rId5"/>
              </a:rPr>
              <a:t>http://www.smccindy.org</a:t>
            </a:r>
            <a:endParaRPr lang="en-US" dirty="0"/>
          </a:p>
          <a:p>
            <a:pPr algn="l">
              <a:lnSpc>
                <a:spcPct val="80000"/>
              </a:lnSpc>
              <a:spcBef>
                <a:spcPts val="700"/>
              </a:spcBef>
              <a:defRPr sz="3200"/>
            </a:pPr>
            <a:endParaRPr lang="en-US" dirty="0"/>
          </a:p>
          <a:p>
            <a:pPr algn="l">
              <a:lnSpc>
                <a:spcPct val="80000"/>
              </a:lnSpc>
              <a:spcBef>
                <a:spcPts val="700"/>
              </a:spcBef>
              <a:defRPr sz="3200"/>
            </a:pPr>
            <a:endParaRPr lang="en-US" dirty="0"/>
          </a:p>
        </p:txBody>
      </p:sp>
      <p:sp>
        <p:nvSpPr>
          <p:cNvPr id="204" name="Content Placeholder 3"/>
          <p:cNvSpPr txBox="1"/>
          <p:nvPr/>
        </p:nvSpPr>
        <p:spPr>
          <a:xfrm>
            <a:off x="6197601" y="2047336"/>
            <a:ext cx="6142646" cy="6436926"/>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normAutofit/>
          </a:bodyPr>
          <a:lstStyle/>
          <a:p>
            <a:pPr algn="l" defTabSz="1300480">
              <a:lnSpc>
                <a:spcPct val="80000"/>
              </a:lnSpc>
              <a:spcBef>
                <a:spcPts val="700"/>
              </a:spcBef>
              <a:defRPr sz="3200"/>
            </a:pPr>
            <a:endParaRPr i="1" dirty="0"/>
          </a:p>
        </p:txBody>
      </p:sp>
      <p:sp>
        <p:nvSpPr>
          <p:cNvPr id="2" name="Rectangle 1"/>
          <p:cNvSpPr/>
          <p:nvPr/>
        </p:nvSpPr>
        <p:spPr>
          <a:xfrm>
            <a:off x="6426201" y="2438400"/>
            <a:ext cx="5928360" cy="6850080"/>
          </a:xfrm>
          <a:prstGeom prst="rect">
            <a:avLst/>
          </a:prstGeom>
        </p:spPr>
        <p:txBody>
          <a:bodyPr wrap="square">
            <a:spAutoFit/>
          </a:bodyPr>
          <a:lstStyle/>
          <a:p>
            <a:pPr algn="l">
              <a:lnSpc>
                <a:spcPct val="80000"/>
              </a:lnSpc>
              <a:spcBef>
                <a:spcPts val="700"/>
              </a:spcBef>
              <a:defRPr sz="3200"/>
            </a:pPr>
            <a:r>
              <a:rPr lang="en-US" dirty="0"/>
              <a:t>Dr. Lori Desautels</a:t>
            </a:r>
          </a:p>
          <a:p>
            <a:pPr algn="l">
              <a:lnSpc>
                <a:spcPct val="80000"/>
              </a:lnSpc>
              <a:spcBef>
                <a:spcPts val="700"/>
              </a:spcBef>
              <a:defRPr sz="3200"/>
            </a:pPr>
            <a:r>
              <a:rPr lang="en-US" dirty="0"/>
              <a:t> https://www.facebook.com/lori.l.desautels</a:t>
            </a:r>
          </a:p>
          <a:p>
            <a:pPr algn="l">
              <a:lnSpc>
                <a:spcPct val="80000"/>
              </a:lnSpc>
              <a:spcBef>
                <a:spcPts val="700"/>
              </a:spcBef>
              <a:defRPr sz="3200"/>
            </a:pPr>
            <a:r>
              <a:rPr lang="en-US" dirty="0" err="1"/>
              <a:t>Desautels_phd</a:t>
            </a:r>
            <a:endParaRPr lang="en-US" dirty="0"/>
          </a:p>
          <a:p>
            <a:pPr algn="l">
              <a:lnSpc>
                <a:spcPct val="80000"/>
              </a:lnSpc>
              <a:spcBef>
                <a:spcPts val="700"/>
              </a:spcBef>
              <a:defRPr sz="3200"/>
            </a:pPr>
            <a:endParaRPr lang="en-US" dirty="0"/>
          </a:p>
          <a:p>
            <a:pPr algn="l">
              <a:lnSpc>
                <a:spcPct val="80000"/>
              </a:lnSpc>
              <a:spcBef>
                <a:spcPts val="700"/>
              </a:spcBef>
              <a:defRPr sz="3200"/>
            </a:pPr>
            <a:r>
              <a:rPr lang="en-US" dirty="0"/>
              <a:t>ldesaute@butler.edu</a:t>
            </a:r>
          </a:p>
          <a:p>
            <a:pPr algn="l">
              <a:lnSpc>
                <a:spcPct val="80000"/>
              </a:lnSpc>
              <a:spcBef>
                <a:spcPts val="700"/>
              </a:spcBef>
              <a:defRPr sz="3200"/>
            </a:pPr>
            <a:r>
              <a:rPr lang="en-US" sz="3000" dirty="0">
                <a:hlinkClick r:id="rId6"/>
              </a:rPr>
              <a:t>www.revelationsineducation.com</a:t>
            </a:r>
            <a:endParaRPr lang="en-US" sz="3000" dirty="0"/>
          </a:p>
          <a:p>
            <a:pPr algn="l">
              <a:lnSpc>
                <a:spcPct val="80000"/>
              </a:lnSpc>
              <a:spcBef>
                <a:spcPts val="700"/>
              </a:spcBef>
              <a:defRPr sz="3200"/>
            </a:pPr>
            <a:endParaRPr lang="en-US" sz="3000" dirty="0"/>
          </a:p>
          <a:p>
            <a:pPr algn="l">
              <a:lnSpc>
                <a:spcPct val="80000"/>
              </a:lnSpc>
              <a:spcBef>
                <a:spcPts val="700"/>
              </a:spcBef>
              <a:defRPr sz="3200"/>
            </a:pPr>
            <a:r>
              <a:rPr lang="en-US" dirty="0" err="1"/>
              <a:t>Desautels_phd</a:t>
            </a:r>
            <a:r>
              <a:rPr lang="en-US" dirty="0"/>
              <a:t> - twitter handle</a:t>
            </a:r>
          </a:p>
          <a:p>
            <a:pPr algn="l">
              <a:lnSpc>
                <a:spcPct val="80000"/>
              </a:lnSpc>
              <a:spcBef>
                <a:spcPts val="700"/>
              </a:spcBef>
              <a:defRPr sz="3200"/>
            </a:pPr>
            <a:endParaRPr lang="en-US" dirty="0"/>
          </a:p>
          <a:p>
            <a:pPr algn="l">
              <a:lnSpc>
                <a:spcPct val="80000"/>
              </a:lnSpc>
              <a:spcBef>
                <a:spcPts val="700"/>
              </a:spcBef>
              <a:defRPr sz="3200"/>
            </a:pPr>
            <a:r>
              <a:rPr lang="en-US" b="1" dirty="0"/>
              <a:t>To understand our neurobiology is to know the secret of life! </a:t>
            </a:r>
          </a:p>
          <a:p>
            <a:pPr algn="l">
              <a:lnSpc>
                <a:spcPct val="80000"/>
              </a:lnSpc>
              <a:spcBef>
                <a:spcPts val="700"/>
              </a:spcBef>
              <a:defRPr sz="3200"/>
            </a:pPr>
            <a:endParaRPr lang="en-US" dirty="0"/>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hoto of 3 Black boys smiling, with arms around each oth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838200"/>
            <a:ext cx="12246187" cy="753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368799" y="5715000"/>
            <a:ext cx="8283787" cy="3724096"/>
          </a:xfrm>
          <a:prstGeom prst="rect">
            <a:avLst/>
          </a:prstGeom>
        </p:spPr>
        <p:txBody>
          <a:bodyPr wrap="square">
            <a:spAutoFit/>
          </a:bodyPr>
          <a:lstStyle/>
          <a:p>
            <a:endParaRPr lang="en-US" dirty="0"/>
          </a:p>
          <a:p>
            <a:endParaRPr lang="en-US" dirty="0"/>
          </a:p>
          <a:p>
            <a:endParaRPr lang="en-US" dirty="0"/>
          </a:p>
          <a:p>
            <a:endParaRPr lang="en-US" dirty="0"/>
          </a:p>
          <a:p>
            <a:endParaRPr lang="en-US" dirty="0"/>
          </a:p>
          <a:p>
            <a:r>
              <a:rPr lang="en-US" sz="2000" dirty="0"/>
              <a:t>                                                          Photo by St. Mary’s Child Center</a:t>
            </a:r>
          </a:p>
          <a:p>
            <a:endParaRPr lang="en-US" dirty="0"/>
          </a:p>
        </p:txBody>
      </p:sp>
    </p:spTree>
    <p:extLst>
      <p:ext uri="{BB962C8B-B14F-4D97-AF65-F5344CB8AC3E}">
        <p14:creationId xmlns:p14="http://schemas.microsoft.com/office/powerpoint/2010/main" val="686135631"/>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0514" y="762000"/>
            <a:ext cx="11454485" cy="1447800"/>
          </a:xfrm>
        </p:spPr>
        <p:txBody>
          <a:bodyPr>
            <a:normAutofit fontScale="90000"/>
          </a:bodyPr>
          <a:lstStyle/>
          <a:p>
            <a:br>
              <a:rPr lang="en-US" sz="5400" dirty="0"/>
            </a:br>
            <a:br>
              <a:rPr lang="en-US" sz="5400" dirty="0"/>
            </a:br>
            <a:br>
              <a:rPr lang="en-US" sz="5400" dirty="0"/>
            </a:br>
            <a:br>
              <a:rPr lang="en-US" sz="5400" dirty="0"/>
            </a:br>
            <a:br>
              <a:rPr lang="en-US" sz="5400" dirty="0"/>
            </a:br>
            <a:br>
              <a:rPr lang="en-US" sz="5400" dirty="0"/>
            </a:br>
            <a:br>
              <a:rPr lang="en-US" sz="5400" dirty="0"/>
            </a:br>
            <a:br>
              <a:rPr lang="en-US" sz="5400" dirty="0"/>
            </a:br>
            <a:br>
              <a:rPr lang="en-US" sz="4400" dirty="0"/>
            </a:br>
            <a:br>
              <a:rPr lang="en-US" sz="4400" dirty="0"/>
            </a:br>
            <a:br>
              <a:rPr lang="en-US" sz="4400" dirty="0"/>
            </a:br>
            <a:br>
              <a:rPr lang="en-US" sz="4400" dirty="0"/>
            </a:br>
            <a:br>
              <a:rPr lang="en-US" sz="4400" dirty="0"/>
            </a:br>
            <a:r>
              <a:rPr lang="en-US" sz="4400" dirty="0"/>
              <a:t>The Pedagogy of Listening, </a:t>
            </a:r>
            <a:r>
              <a:rPr lang="en-US" sz="4400" dirty="0" err="1"/>
              <a:t>Carlina</a:t>
            </a:r>
            <a:r>
              <a:rPr lang="en-US" sz="4400" dirty="0"/>
              <a:t> Rinaldi </a:t>
            </a:r>
            <a:r>
              <a:rPr lang="en-US" sz="2200" dirty="0"/>
              <a:t>      </a:t>
            </a:r>
            <a:br>
              <a:rPr lang="en-US" sz="2200" dirty="0"/>
            </a:br>
            <a:r>
              <a:rPr lang="en-US" sz="2200" dirty="0"/>
              <a:t>                                                                                    </a:t>
            </a:r>
            <a:br>
              <a:rPr lang="en-US" sz="2200" dirty="0"/>
            </a:br>
            <a:br>
              <a:rPr lang="en-US" sz="2200" dirty="0"/>
            </a:br>
            <a:br>
              <a:rPr lang="en-US" sz="2200" dirty="0"/>
            </a:br>
            <a:br>
              <a:rPr lang="en-US" sz="2200" dirty="0"/>
            </a:br>
            <a:br>
              <a:rPr lang="en-US" sz="2200" dirty="0"/>
            </a:br>
            <a:br>
              <a:rPr lang="en-US" sz="2200" dirty="0"/>
            </a:br>
            <a:br>
              <a:rPr lang="en-US" sz="2200" dirty="0"/>
            </a:br>
            <a:br>
              <a:rPr lang="en-US" sz="2200" dirty="0"/>
            </a:br>
            <a:br>
              <a:rPr lang="en-US" sz="2200" dirty="0"/>
            </a:br>
            <a:br>
              <a:rPr lang="en-US" sz="2200" dirty="0"/>
            </a:br>
            <a:br>
              <a:rPr lang="en-US" sz="2200" dirty="0"/>
            </a:br>
            <a:br>
              <a:rPr lang="en-US" sz="2200" dirty="0"/>
            </a:br>
            <a:br>
              <a:rPr lang="en-US" sz="2200" dirty="0"/>
            </a:br>
            <a:br>
              <a:rPr lang="en-US" sz="2200" dirty="0"/>
            </a:br>
            <a:br>
              <a:rPr lang="en-US" sz="2200" dirty="0"/>
            </a:br>
            <a:br>
              <a:rPr lang="en-US" sz="2200" dirty="0"/>
            </a:br>
            <a:br>
              <a:rPr lang="en-US" sz="2200" dirty="0"/>
            </a:br>
            <a:br>
              <a:rPr lang="en-US" sz="2200" dirty="0"/>
            </a:br>
            <a:br>
              <a:rPr lang="en-US" sz="2200" dirty="0"/>
            </a:br>
            <a:r>
              <a:rPr lang="en-US" sz="2200" dirty="0"/>
              <a:t>												</a:t>
            </a:r>
            <a:br>
              <a:rPr lang="en-US" sz="5400" dirty="0"/>
            </a:br>
            <a:br>
              <a:rPr lang="en-US" sz="5400" dirty="0"/>
            </a:br>
            <a:r>
              <a:rPr lang="en-US" sz="5400" dirty="0"/>
              <a:t>                                              </a:t>
            </a:r>
            <a:r>
              <a:rPr lang="en-US" sz="2200" dirty="0">
                <a:latin typeface="Arial" panose="020B0604020202020204" pitchFamily="34" charset="0"/>
                <a:cs typeface="Arial" panose="020B0604020202020204" pitchFamily="34" charset="0"/>
              </a:rPr>
              <a:t>Photo by Diane Pike</a:t>
            </a:r>
            <a:br>
              <a:rPr lang="en-US" sz="2200" dirty="0">
                <a:latin typeface="Arial" panose="020B0604020202020204" pitchFamily="34" charset="0"/>
                <a:cs typeface="Arial" panose="020B0604020202020204" pitchFamily="34" charset="0"/>
              </a:rPr>
            </a:br>
            <a:r>
              <a:rPr lang="en-US" sz="5400" dirty="0"/>
              <a:t>                   </a:t>
            </a:r>
            <a:br>
              <a:rPr lang="en-US" sz="5400" dirty="0"/>
            </a:br>
            <a:r>
              <a:rPr lang="en-US" sz="5400" dirty="0"/>
              <a:t>													</a:t>
            </a:r>
            <a:br>
              <a:rPr lang="en-US" sz="5400" dirty="0"/>
            </a:br>
            <a:endParaRPr lang="en-US" sz="4900" dirty="0"/>
          </a:p>
        </p:txBody>
      </p:sp>
      <p:pic>
        <p:nvPicPr>
          <p:cNvPr id="5" name="Picture Placeholder 4" descr="Photo of the book &quot;The Hundred Languages of Children; The Reggio Emilia Experience in Transformation&quot;"/>
          <p:cNvPicPr>
            <a:picLocks noGrp="1" noChangeAspect="1"/>
          </p:cNvPicPr>
          <p:nvPr>
            <p:ph type="pic" sz="half" idx="4294967295"/>
          </p:nvPr>
        </p:nvPicPr>
        <p:blipFill rotWithShape="1">
          <a:blip r:embed="rId3"/>
          <a:srcRect l="314" t="2739" r="314" b="6114"/>
          <a:stretch/>
        </p:blipFill>
        <p:spPr>
          <a:xfrm rot="5400000">
            <a:off x="3133725" y="3368675"/>
            <a:ext cx="5975350" cy="4114800"/>
          </a:xfrm>
          <a:prstGeom prst="rect">
            <a:avLst/>
          </a:prstGeom>
        </p:spPr>
      </p:pic>
    </p:spTree>
    <p:extLst>
      <p:ext uri="{BB962C8B-B14F-4D97-AF65-F5344CB8AC3E}">
        <p14:creationId xmlns:p14="http://schemas.microsoft.com/office/powerpoint/2010/main" val="96661644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 descr="Photo of toddler sitting with an adult; child is pointing to a watch in a magazine."/>
          <p:cNvPicPr>
            <a:picLocks noChangeAspect="1" noChangeArrowheads="1"/>
          </p:cNvPicPr>
          <p:nvPr/>
        </p:nvPicPr>
        <p:blipFill>
          <a:blip r:embed="rId3">
            <a:extLst>
              <a:ext uri="{28A0092B-C50C-407E-A947-70E740481C1C}">
                <a14:useLocalDpi xmlns:a14="http://schemas.microsoft.com/office/drawing/2010/main" val="0"/>
              </a:ext>
            </a:extLst>
          </a:blip>
          <a:srcRect t="5811" b="47095"/>
          <a:stretch>
            <a:fillRect/>
          </a:stretch>
        </p:blipFill>
        <p:spPr bwMode="auto">
          <a:xfrm>
            <a:off x="975360" y="758613"/>
            <a:ext cx="9970347" cy="7694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130800" y="8472805"/>
            <a:ext cx="6172200"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5E5E5E"/>
                </a:solidFill>
                <a:effectLst/>
                <a:uFillTx/>
                <a:latin typeface="Arial" panose="020B0604020202020204" pitchFamily="34" charset="0"/>
                <a:cs typeface="Arial" panose="020B0604020202020204" pitchFamily="34" charset="0"/>
                <a:sym typeface="Hoefler Text"/>
              </a:rPr>
              <a:t>Photo from </a:t>
            </a:r>
            <a:r>
              <a:rPr kumimoji="0" lang="en-US" sz="2000" b="0" i="0" u="sng" strike="noStrike" cap="none" spc="0" normalizeH="0" baseline="0" dirty="0">
                <a:ln>
                  <a:noFill/>
                </a:ln>
                <a:solidFill>
                  <a:srgbClr val="5E5E5E"/>
                </a:solidFill>
                <a:effectLst/>
                <a:uFillTx/>
                <a:latin typeface="Arial" panose="020B0604020202020204" pitchFamily="34" charset="0"/>
                <a:cs typeface="Arial" panose="020B0604020202020204" pitchFamily="34" charset="0"/>
                <a:sym typeface="Hoefler Text"/>
              </a:rPr>
              <a:t>The Hundred Languages of Children</a:t>
            </a:r>
          </a:p>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5E5E5E"/>
                </a:solidFill>
                <a:effectLst/>
                <a:uFillTx/>
                <a:latin typeface="Hoefler Text"/>
                <a:ea typeface="Hoefler Text"/>
                <a:cs typeface="Hoefler Text"/>
                <a:sym typeface="Hoefler Text"/>
              </a:rPr>
              <a:t> </a:t>
            </a:r>
          </a:p>
        </p:txBody>
      </p:sp>
    </p:spTree>
    <p:extLst>
      <p:ext uri="{BB962C8B-B14F-4D97-AF65-F5344CB8AC3E}">
        <p14:creationId xmlns:p14="http://schemas.microsoft.com/office/powerpoint/2010/main" val="203112554"/>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descr="Photo of toddler pointing to wrist watch on adult's wrist, while looking at the magazine of watches."/>
          <p:cNvPicPr>
            <a:picLocks noChangeAspect="1" noChangeArrowheads="1"/>
          </p:cNvPicPr>
          <p:nvPr/>
        </p:nvPicPr>
        <p:blipFill>
          <a:blip r:embed="rId3">
            <a:extLst>
              <a:ext uri="{28A0092B-C50C-407E-A947-70E740481C1C}">
                <a14:useLocalDpi xmlns:a14="http://schemas.microsoft.com/office/drawing/2010/main" val="0"/>
              </a:ext>
            </a:extLst>
          </a:blip>
          <a:srcRect t="53375"/>
          <a:stretch>
            <a:fillRect/>
          </a:stretch>
        </p:blipFill>
        <p:spPr bwMode="auto">
          <a:xfrm>
            <a:off x="1083734" y="1083733"/>
            <a:ext cx="9861973" cy="747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359401" y="8684603"/>
            <a:ext cx="571500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000" dirty="0">
                <a:latin typeface="Arial" panose="020B0604020202020204" pitchFamily="34" charset="0"/>
                <a:cs typeface="Arial" panose="020B0604020202020204" pitchFamily="34" charset="0"/>
              </a:rPr>
              <a:t>Photo from </a:t>
            </a:r>
            <a:r>
              <a:rPr lang="en-US" sz="2000" u="sng" dirty="0">
                <a:latin typeface="Arial" panose="020B0604020202020204" pitchFamily="34" charset="0"/>
                <a:cs typeface="Arial" panose="020B0604020202020204" pitchFamily="34" charset="0"/>
              </a:rPr>
              <a:t>The Hundred Languages of Children</a:t>
            </a:r>
          </a:p>
        </p:txBody>
      </p:sp>
    </p:spTree>
    <p:extLst>
      <p:ext uri="{BB962C8B-B14F-4D97-AF65-F5344CB8AC3E}">
        <p14:creationId xmlns:p14="http://schemas.microsoft.com/office/powerpoint/2010/main" val="1735172711"/>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descr="Photo of toddler listening to adult's watch"/>
          <p:cNvPicPr>
            <a:picLocks noChangeAspect="1" noChangeArrowheads="1"/>
          </p:cNvPicPr>
          <p:nvPr/>
        </p:nvPicPr>
        <p:blipFill>
          <a:blip r:embed="rId3">
            <a:extLst>
              <a:ext uri="{28A0092B-C50C-407E-A947-70E740481C1C}">
                <a14:useLocalDpi xmlns:a14="http://schemas.microsoft.com/office/drawing/2010/main" val="0"/>
              </a:ext>
            </a:extLst>
          </a:blip>
          <a:srcRect b="51418"/>
          <a:stretch>
            <a:fillRect/>
          </a:stretch>
        </p:blipFill>
        <p:spPr bwMode="auto">
          <a:xfrm>
            <a:off x="1950720" y="1083734"/>
            <a:ext cx="8599876" cy="758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216400" y="8895530"/>
            <a:ext cx="731520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000" dirty="0">
                <a:latin typeface="Arial" panose="020B0604020202020204" pitchFamily="34" charset="0"/>
                <a:cs typeface="Arial" panose="020B0604020202020204" pitchFamily="34" charset="0"/>
              </a:rPr>
              <a:t>Photo from </a:t>
            </a:r>
            <a:r>
              <a:rPr lang="en-US" sz="2000" u="sng" dirty="0">
                <a:latin typeface="Arial" panose="020B0604020202020204" pitchFamily="34" charset="0"/>
                <a:cs typeface="Arial" panose="020B0604020202020204" pitchFamily="34" charset="0"/>
              </a:rPr>
              <a:t>The Hundred Languages of Children</a:t>
            </a:r>
          </a:p>
        </p:txBody>
      </p:sp>
    </p:spTree>
    <p:extLst>
      <p:ext uri="{BB962C8B-B14F-4D97-AF65-F5344CB8AC3E}">
        <p14:creationId xmlns:p14="http://schemas.microsoft.com/office/powerpoint/2010/main" val="352238655"/>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descr="Photo of toddler with his ear on the photo of a wristwatch in the magazine"/>
          <p:cNvPicPr>
            <a:picLocks noChangeAspect="1" noChangeArrowheads="1"/>
          </p:cNvPicPr>
          <p:nvPr/>
        </p:nvPicPr>
        <p:blipFill>
          <a:blip r:embed="rId3">
            <a:extLst>
              <a:ext uri="{28A0092B-C50C-407E-A947-70E740481C1C}">
                <a14:useLocalDpi xmlns:a14="http://schemas.microsoft.com/office/drawing/2010/main" val="0"/>
              </a:ext>
            </a:extLst>
          </a:blip>
          <a:srcRect t="49892"/>
          <a:stretch>
            <a:fillRect/>
          </a:stretch>
        </p:blipFill>
        <p:spPr bwMode="auto">
          <a:xfrm>
            <a:off x="1733973" y="866987"/>
            <a:ext cx="8669867" cy="747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flipH="1">
            <a:off x="4866641" y="8534400"/>
            <a:ext cx="5577839"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000" dirty="0">
                <a:latin typeface="Arial" panose="020B0604020202020204" pitchFamily="34" charset="0"/>
                <a:cs typeface="Arial" panose="020B0604020202020204" pitchFamily="34" charset="0"/>
              </a:rPr>
              <a:t>Photo from </a:t>
            </a:r>
            <a:r>
              <a:rPr lang="en-US" sz="2000" u="sng" dirty="0">
                <a:latin typeface="Arial" panose="020B0604020202020204" pitchFamily="34" charset="0"/>
                <a:cs typeface="Arial" panose="020B0604020202020204" pitchFamily="34" charset="0"/>
              </a:rPr>
              <a:t>The Hundred Languages of Children</a:t>
            </a:r>
          </a:p>
        </p:txBody>
      </p:sp>
    </p:spTree>
    <p:extLst>
      <p:ext uri="{BB962C8B-B14F-4D97-AF65-F5344CB8AC3E}">
        <p14:creationId xmlns:p14="http://schemas.microsoft.com/office/powerpoint/2010/main" val="2711123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armony">
  <a:themeElements>
    <a:clrScheme name="Harmony">
      <a:dk1>
        <a:srgbClr val="5E5E5E"/>
      </a:dk1>
      <a:lt1>
        <a:srgbClr val="5E0033"/>
      </a:lt1>
      <a:dk2>
        <a:srgbClr val="565F5F"/>
      </a:dk2>
      <a:lt2>
        <a:srgbClr val="C2CBCA"/>
      </a:lt2>
      <a:accent1>
        <a:srgbClr val="87AEC1"/>
      </a:accent1>
      <a:accent2>
        <a:srgbClr val="D6BB9E"/>
      </a:accent2>
      <a:accent3>
        <a:srgbClr val="CC7A69"/>
      </a:accent3>
      <a:accent4>
        <a:srgbClr val="EAAB5C"/>
      </a:accent4>
      <a:accent5>
        <a:srgbClr val="98C8C6"/>
      </a:accent5>
      <a:accent6>
        <a:srgbClr val="C3CD8B"/>
      </a:accent6>
      <a:hlink>
        <a:srgbClr val="0000FF"/>
      </a:hlink>
      <a:folHlink>
        <a:srgbClr val="FF00FF"/>
      </a:folHlink>
    </a:clrScheme>
    <a:fontScheme name="Harmony">
      <a:majorFont>
        <a:latin typeface="Baskerville"/>
        <a:ea typeface="Baskerville"/>
        <a:cs typeface="Baskerville"/>
      </a:majorFont>
      <a:minorFont>
        <a:latin typeface="Baskerville"/>
        <a:ea typeface="Baskerville"/>
        <a:cs typeface="Baskerville"/>
      </a:minorFont>
    </a:fontScheme>
    <a:fmtScheme name="Harmon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chemeClr val="accent5">
              <a:hueOff val="85969"/>
              <a:satOff val="-7811"/>
              <a:lumOff val="-38955"/>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E5E5E"/>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Harmony">
  <a:themeElements>
    <a:clrScheme name="Harmony">
      <a:dk1>
        <a:srgbClr val="000000"/>
      </a:dk1>
      <a:lt1>
        <a:srgbClr val="FFFFFF"/>
      </a:lt1>
      <a:dk2>
        <a:srgbClr val="565F5F"/>
      </a:dk2>
      <a:lt2>
        <a:srgbClr val="C2CBCA"/>
      </a:lt2>
      <a:accent1>
        <a:srgbClr val="87AEC1"/>
      </a:accent1>
      <a:accent2>
        <a:srgbClr val="D6BB9E"/>
      </a:accent2>
      <a:accent3>
        <a:srgbClr val="CC7A69"/>
      </a:accent3>
      <a:accent4>
        <a:srgbClr val="EAAB5C"/>
      </a:accent4>
      <a:accent5>
        <a:srgbClr val="98C8C6"/>
      </a:accent5>
      <a:accent6>
        <a:srgbClr val="C3CD8B"/>
      </a:accent6>
      <a:hlink>
        <a:srgbClr val="0000FF"/>
      </a:hlink>
      <a:folHlink>
        <a:srgbClr val="FF00FF"/>
      </a:folHlink>
    </a:clrScheme>
    <a:fontScheme name="Harmony">
      <a:majorFont>
        <a:latin typeface="Baskerville"/>
        <a:ea typeface="Baskerville"/>
        <a:cs typeface="Baskerville"/>
      </a:majorFont>
      <a:minorFont>
        <a:latin typeface="Baskerville"/>
        <a:ea typeface="Baskerville"/>
        <a:cs typeface="Baskerville"/>
      </a:minorFont>
    </a:fontScheme>
    <a:fmtScheme name="Harmon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chemeClr val="accent5">
              <a:hueOff val="85969"/>
              <a:satOff val="-7811"/>
              <a:lumOff val="-38955"/>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E5E5E"/>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6592</TotalTime>
  <Words>3266</Words>
  <Application>Microsoft Office PowerPoint</Application>
  <PresentationFormat>Custom</PresentationFormat>
  <Paragraphs>274</Paragraphs>
  <Slides>36</Slides>
  <Notes>36</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3" baseType="lpstr">
      <vt:lpstr>Arial</vt:lpstr>
      <vt:lpstr>Baskerville</vt:lpstr>
      <vt:lpstr>Calibri</vt:lpstr>
      <vt:lpstr>Helvetica Neue</vt:lpstr>
      <vt:lpstr>Hoefler Text</vt:lpstr>
      <vt:lpstr>Harmony</vt:lpstr>
      <vt:lpstr>Document</vt:lpstr>
      <vt:lpstr>PowerPoint Presentation</vt:lpstr>
      <vt:lpstr> </vt:lpstr>
      <vt:lpstr>Understanding and Responding to Behavior Through the Lens of Trauma, Stress, and Self-Regulation in Early Childhood</vt:lpstr>
      <vt:lpstr>PowerPoint Presentation</vt:lpstr>
      <vt:lpstr>             The Pedagogy of Listening, Carlina Rinaldi                                                                                                                                                                           Photo by Diane Pike                                   </vt:lpstr>
      <vt:lpstr>PowerPoint Presentation</vt:lpstr>
      <vt:lpstr>PowerPoint Presentation</vt:lpstr>
      <vt:lpstr>PowerPoint Presentation</vt:lpstr>
      <vt:lpstr>PowerPoint Presentation</vt:lpstr>
      <vt:lpstr>     Brain Development</vt:lpstr>
      <vt:lpstr>Brain Development</vt:lpstr>
      <vt:lpstr>Applied Educational Neuroscience</vt:lpstr>
      <vt:lpstr>Discipline and the Brain</vt:lpstr>
      <vt:lpstr>Neuro-Development and Neuro-Regulation</vt:lpstr>
      <vt:lpstr>Resiliency Touch Points --Dr. Bruce Perry</vt:lpstr>
      <vt:lpstr> Neuroplasticity = Hope </vt:lpstr>
      <vt:lpstr>PowerPoint Presentation</vt:lpstr>
      <vt:lpstr>Strategies and Interventions/ Brain and Developmentally Aligned! </vt:lpstr>
      <vt:lpstr>Rhythm Sticks</vt:lpstr>
      <vt:lpstr>  Blowing Bubbles</vt:lpstr>
      <vt:lpstr>PowerPoint Presentation</vt:lpstr>
      <vt:lpstr>Lavender</vt:lpstr>
      <vt:lpstr>Peanut Butter Sandwich </vt:lpstr>
      <vt:lpstr>       Brain Bath </vt:lpstr>
      <vt:lpstr>EFT Tapping</vt:lpstr>
      <vt:lpstr>Breathing Techniques</vt:lpstr>
      <vt:lpstr>PowerPoint Presentation</vt:lpstr>
      <vt:lpstr>We must consider Co-regulation as a way of being, NOT just a strategy  </vt:lpstr>
      <vt:lpstr>PowerPoint Presentation</vt:lpstr>
      <vt:lpstr>         St. Mary’s Teacher Wellness Plan</vt:lpstr>
      <vt:lpstr>PowerPoint Presentation</vt:lpstr>
      <vt:lpstr> Resources </vt:lpstr>
      <vt:lpstr>PowerPoint Presentation</vt:lpstr>
      <vt:lpstr>PowerPoint Presentation</vt:lpstr>
      <vt:lpstr>PowerPoint Presentation</vt:lpstr>
      <vt:lpstr>Connect With Us!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 Mary’s Child Center Parent Night</dc:title>
  <dc:creator>Lori</dc:creator>
  <cp:lastModifiedBy>Thomas Williams</cp:lastModifiedBy>
  <cp:revision>151</cp:revision>
  <cp:lastPrinted>2020-12-09T17:22:55Z</cp:lastPrinted>
  <dcterms:modified xsi:type="dcterms:W3CDTF">2020-12-09T17:24:59Z</dcterms:modified>
</cp:coreProperties>
</file>