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Arvo" panose="020B060402020202020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omic Sans MS" panose="030F0702030302020204" pitchFamily="66" charset="0"/>
      <p:regular r:id="rId52"/>
      <p:bold r:id="rId53"/>
      <p:italic r:id="rId54"/>
      <p:boldItalic r:id="rId55"/>
    </p:embeddedFont>
    <p:embeddedFont>
      <p:font typeface="Roboto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8920E6-75C3-4F55-99D2-DA8E082348EB}">
  <a:tblStyle styleId="{638920E6-75C3-4F55-99D2-DA8E082348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8551f1a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d8551f1a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a089e85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da089e85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a089e85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da089e85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a089e85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da089e85e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b1528c04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db1528c04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89733f66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d89733f66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604d767c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a604d767c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b1528c04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db1528c04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89733f66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d89733f66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f39ddc1a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9f39ddc1a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b1528c0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db1528c0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Make this the last slide in your presentation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ep Indiana Learning 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SC Text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of Presentation Slide">
  <p:cSld name="TITLE_AND_BODY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311700" y="445025"/>
            <a:ext cx="512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167A9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3600" b="1" i="0" u="none" strike="noStrike" cap="none">
              <a:solidFill>
                <a:srgbClr val="167A9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Visit </a:t>
            </a:r>
            <a:r>
              <a:rPr lang="en" sz="3400" b="1" i="0" u="none" strike="noStrike" cap="none">
                <a:solidFill>
                  <a:srgbClr val="167A91"/>
                </a:solidFill>
                <a:latin typeface="Roboto"/>
                <a:ea typeface="Roboto"/>
                <a:cs typeface="Roboto"/>
                <a:sym typeface="Roboto"/>
              </a:rPr>
              <a:t>KeepIndianaLearning.org</a:t>
            </a:r>
            <a:endParaRPr sz="3400" b="1" i="0" u="none" strike="noStrike" cap="none">
              <a:solidFill>
                <a:srgbClr val="167A9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for more professional learning opportunities.</a:t>
            </a:r>
            <a:endParaRPr sz="3400" b="1" i="0" u="none" strike="noStrike" cap="none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4"/>
          <p:cNvSpPr txBox="1"/>
          <p:nvPr/>
        </p:nvSpPr>
        <p:spPr>
          <a:xfrm>
            <a:off x="5744113" y="3221825"/>
            <a:ext cx="2652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/>
        </p:nvSpPr>
        <p:spPr>
          <a:xfrm>
            <a:off x="5035675" y="3221825"/>
            <a:ext cx="39900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6573525" y="680400"/>
            <a:ext cx="15573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presenter headshot over this text.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presenter contact information in the text box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227550" y="2825475"/>
            <a:ext cx="235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b="1"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 b="1"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 b="1"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 b="1"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 b="1"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 b="1"/>
            </a:lvl6pPr>
            <a:lvl7pPr marL="3200400" lvl="6" indent="-2921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 b="1"/>
            </a:lvl7pPr>
            <a:lvl8pPr marL="3657600" lvl="7" indent="-2921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 b="1"/>
            </a:lvl8pPr>
            <a:lvl9pPr marL="4114800" lvl="8" indent="-2921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406950" y="352200"/>
            <a:ext cx="8330100" cy="3730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5"/>
          <p:cNvCxnSpPr/>
          <p:nvPr/>
        </p:nvCxnSpPr>
        <p:spPr>
          <a:xfrm>
            <a:off x="4550550" y="17890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24708" y="46631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1113228" y="1846275"/>
            <a:ext cx="3169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147278" y="2451725"/>
            <a:ext cx="31014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 idx="2"/>
          </p:nvPr>
        </p:nvSpPr>
        <p:spPr>
          <a:xfrm>
            <a:off x="4818378" y="1846275"/>
            <a:ext cx="3169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4852428" y="2451725"/>
            <a:ext cx="31014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4572000" y="-125"/>
            <a:ext cx="4572000" cy="4197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4572000" y="429350"/>
            <a:ext cx="4112100" cy="635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0" y="0"/>
            <a:ext cx="2855700" cy="422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 idx="5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 idx="6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with Title and Text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493950"/>
            <a:ext cx="9144000" cy="30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21233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Structure</a:t>
            </a:r>
            <a:br>
              <a:rPr lang="en" b="0"/>
            </a:br>
            <a:br>
              <a:rPr lang="en"/>
            </a:b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827379" y="2174328"/>
            <a:ext cx="7559556" cy="179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26" name="Google Shape;126;p20" descr="A screenshot of the shared Google folder, which has the resources for teachers to implement morning meetings." title="Google Resource Fo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679" y="967563"/>
            <a:ext cx="8112642" cy="323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How to Get Teachers on Board</a:t>
            </a:r>
            <a:br>
              <a:rPr lang="en" b="0"/>
            </a:br>
            <a:br>
              <a:rPr lang="en"/>
            </a:b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research to provide education on the need for this intervention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intervention to the needs of the students.  Help teachers understand the needs of the students.  (PDs and book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 teachers in the discussion and development of this intervention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for teachers how to do the meetings through before implementation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Morning meetings need to be supported by all staff.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 and activities (curriculum) need to be provided to teachers.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Research to Help Get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Teachers on Board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11700" y="1584251"/>
            <a:ext cx="8520600" cy="298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Four Social-Emotional Conditions for Learning:</a:t>
            </a:r>
            <a:endParaRPr sz="1400" b="0"/>
          </a:p>
          <a:p>
            <a: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SEL--manage emotions and relationships positively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Engagement and challenge in learning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National Clearinghouse on Supportive School Discipline:  The Four Social-Emotional Conditions for Learning (https://supportiveschooldiscipline.org/conditions-of-learning</a:t>
            </a:r>
            <a:r>
              <a:rPr lang="en" sz="17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7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Research to Help Get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Teachers on Board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1700" y="1584251"/>
            <a:ext cx="8520600" cy="298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“Research shows that when we connect with others through reflective communication that it stimulates activation and development of the prefrontal cortex part of the brain.”</a:t>
            </a:r>
            <a:endParaRPr sz="1400" b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7800" lvl="0" indent="38100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Daniel J. Siegel, M.D., 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 i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Brainstorm:  The Power and Purpose of the Teenage Brain (pg.209)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Support Teachers Need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11700" y="1584251"/>
            <a:ext cx="8520600" cy="298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about why morning meetings are important to do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structure for the meetings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with the presence of other staff--IAs, Related Arts, Title teachers, principals</a:t>
            </a:r>
            <a:endParaRPr/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Principal’s Involvement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311700" y="1275907"/>
            <a:ext cx="8520600" cy="329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Attend and participate in all trainings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funds for materials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grant applications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involved with the meetings to support teachers and to engage with students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Organize the daily schedule to accommodate the meetings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the meetings the expectation.  It is part of the school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Impact on Students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311700" y="1584251"/>
            <a:ext cx="8520600" cy="298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say:</a:t>
            </a:r>
            <a:endParaRPr sz="1100" b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“It’s like we’re a family.”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 can trust my teacher.”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“My relationship with my teacher is bigger.”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 like talking about my feelings.”</a:t>
            </a:r>
            <a:endParaRPr/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Impact on Students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11700" y="1329070"/>
            <a:ext cx="8520600" cy="32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says that rituals, such as morning meetings, </a:t>
            </a:r>
            <a:r>
              <a:rPr lang="en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stress hormone, cortisol, for students.  Cortisol activates the fight, flight, freeze response, which interferes with learning.</a:t>
            </a:r>
            <a:endParaRPr sz="1100" b="0"/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br>
              <a:rPr lang="en" sz="1100"/>
            </a:b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Impact on Students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1329070"/>
            <a:ext cx="8520600" cy="32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0"/>
              <a:t>Data from Student Surveys</a:t>
            </a:r>
            <a:endParaRPr/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created relationships this year with adults that have helped you be successful this school year? 3rd grade students who responded yes</a:t>
            </a:r>
            <a:endParaRPr sz="11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2016--61%</a:t>
            </a:r>
            <a:endParaRPr sz="11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2018--74%</a:t>
            </a:r>
            <a:endParaRPr sz="1100" b="0"/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 sz="1100"/>
            </a:b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Impact on Students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137682"/>
            <a:ext cx="85206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from Student Survey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have problems getting along with your teachers?</a:t>
            </a:r>
            <a:r>
              <a:rPr lang="en" sz="1000"/>
              <a:t>  </a:t>
            </a:r>
            <a:endParaRPr sz="1000"/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 sz="1000"/>
            </a:br>
            <a:br>
              <a:rPr lang="en" sz="1100"/>
            </a:b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644500" y="2171550"/>
            <a:ext cx="3606600" cy="1725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</a:rPr>
              <a:t>3rd grade Black/AA students who responded yes</a:t>
            </a:r>
            <a:endParaRPr sz="18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6"/>
                </a:solidFill>
              </a:rPr>
              <a:t>2016--55%</a:t>
            </a:r>
            <a:endParaRPr sz="18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6"/>
                </a:solidFill>
              </a:rPr>
              <a:t>2018—17%</a:t>
            </a:r>
            <a:endParaRPr sz="1800" b="1">
              <a:solidFill>
                <a:schemeClr val="accent6"/>
              </a:solidFill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4829075" y="2171550"/>
            <a:ext cx="3606600" cy="1725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</a:rPr>
              <a:t>3rd grade Multiracial students who responded yes</a:t>
            </a:r>
            <a:endParaRPr sz="18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6"/>
                </a:solidFill>
              </a:rPr>
              <a:t>2016--55%</a:t>
            </a:r>
            <a:endParaRPr sz="18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6"/>
                </a:solidFill>
              </a:rPr>
              <a:t>2018--38%</a:t>
            </a:r>
            <a:endParaRPr sz="1800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34933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Power of Community Circles</a:t>
            </a:r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4461800" y="1656825"/>
            <a:ext cx="41598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n" sz="2100"/>
              <a:t>Morning Meetings and       Closing Circles:                   Purpose and Implementation</a:t>
            </a:r>
            <a:endParaRPr sz="2100"/>
          </a:p>
        </p:txBody>
      </p:sp>
      <p:sp>
        <p:nvSpPr>
          <p:cNvPr id="69" name="Google Shape;69;p12"/>
          <p:cNvSpPr txBox="1"/>
          <p:nvPr/>
        </p:nvSpPr>
        <p:spPr>
          <a:xfrm>
            <a:off x="6754802" y="3714025"/>
            <a:ext cx="207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Clip art from Open Clip Art</a:t>
            </a:r>
            <a:endParaRPr sz="1000"/>
          </a:p>
        </p:txBody>
      </p:sp>
      <p:pic>
        <p:nvPicPr>
          <p:cNvPr id="70" name="Google Shape;70;p12" descr="Clipart of children standing in a circle holding hands." title="Circle in a Circ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25" y="1068884"/>
            <a:ext cx="3141679" cy="3005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2528375" y="445025"/>
            <a:ext cx="63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Impact on Students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2954825" y="1324275"/>
            <a:ext cx="25407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1500">
                <a:solidFill>
                  <a:schemeClr val="dk1"/>
                </a:solidFill>
              </a:rPr>
              <a:t>Kira, 3rd-grade student during school year 18-19 shares her thoughts about morning meetings.</a:t>
            </a:r>
            <a:br>
              <a:rPr lang="en" sz="1500">
                <a:solidFill>
                  <a:schemeClr val="dk1"/>
                </a:solidFill>
              </a:rPr>
            </a:br>
            <a:endParaRPr sz="19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pic>
        <p:nvPicPr>
          <p:cNvPr id="189" name="Google Shape;189;p30" descr="This is a photo of Kira, who shares her thoughts and feelings about morning meetings." title="Photo of a Stud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50" y="302550"/>
            <a:ext cx="182117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 descr="Clipart of children arranged in a heart-shape." title="Children in a He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000" y="1324275"/>
            <a:ext cx="3028275" cy="266430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/>
        </p:nvSpPr>
        <p:spPr>
          <a:xfrm>
            <a:off x="2925200" y="2949725"/>
            <a:ext cx="28788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Community circles are like bringing your heart into the classroom.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Clip art  from Open Clip Art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311700" y="271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Impact on Teachers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311700" y="720274"/>
            <a:ext cx="8520600" cy="3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 have a better connection with my students.”</a:t>
            </a:r>
            <a:endParaRPr sz="1000"/>
          </a:p>
          <a:p>
            <a:pPr marL="45720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“Calm start to day”</a:t>
            </a:r>
            <a:endParaRPr sz="1000" b="0"/>
          </a:p>
          <a:p>
            <a:pPr marL="45720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“New students feel more welcomed than before.”</a:t>
            </a:r>
            <a:endParaRPr sz="1000" b="0"/>
          </a:p>
          <a:p>
            <a:pPr marL="45720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“Students are kinder to each other.”</a:t>
            </a:r>
            <a:endParaRPr sz="1000" b="0"/>
          </a:p>
          <a:p>
            <a:pPr marL="45720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“Seeing true empathy expressed.”</a:t>
            </a:r>
            <a:endParaRPr sz="1000" b="0"/>
          </a:p>
          <a:p>
            <a:pPr marL="45720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“Students love to share and have others listen to them.”</a:t>
            </a:r>
            <a:endParaRPr sz="1000" b="0"/>
          </a:p>
          <a:p>
            <a:pPr marL="45720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 cannot imagine teaching without the morning meeting.”</a:t>
            </a:r>
            <a:endParaRPr sz="1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/>
            </a:br>
            <a:br>
              <a:rPr lang="en" sz="1100"/>
            </a:b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Impact on Teachers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11700" y="1137684"/>
            <a:ext cx="8520600" cy="32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our teachers and principals agree that morning meetings have been helpful!</a:t>
            </a:r>
            <a:br>
              <a:rPr lang="en" sz="1400" b="0"/>
            </a:br>
            <a:endParaRPr sz="1400" b="0"/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as morning meetings lower cortisol levels for students, teachers also experience lower cortisol levels.</a:t>
            </a:r>
            <a:endParaRPr sz="1400" b="0"/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br>
              <a:rPr lang="en" sz="1400" b="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4040425" y="234300"/>
            <a:ext cx="4705200" cy="3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Circle Has Power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Eye contact</a:t>
            </a:r>
            <a:endParaRPr sz="2400" b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Each person has value.</a:t>
            </a:r>
            <a:endParaRPr sz="2400" b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Sense of safety and openness</a:t>
            </a:r>
            <a:endParaRPr sz="2400" b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Builds sense of community</a:t>
            </a: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209" name="Google Shape;209;p33" descr="Clipart of children arranged in a circle" title="Children in a Circ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7000"/>
            <a:ext cx="3549374" cy="35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664050" y="1285175"/>
            <a:ext cx="32472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Community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Circle in a Pandemic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11700" y="720275"/>
            <a:ext cx="4596300" cy="3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/>
            </a:b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pic>
        <p:nvPicPr>
          <p:cNvPr id="216" name="Google Shape;216;p34" descr="This is a photo of the students in Mrs. Major's classroom sitting in a circle during morning meetings.  Mrs. Majors has her students spread out in a very large circle to follow social distancing guidelines during this pandemic." title="Students in a Community Circ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34627"/>
            <a:ext cx="5067499" cy="36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672500" y="1399350"/>
            <a:ext cx="4420200" cy="16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Community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Circle in a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Pandemic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311700" y="1028700"/>
            <a:ext cx="4360800" cy="3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/>
            </a:b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pic>
        <p:nvPicPr>
          <p:cNvPr id="223" name="Google Shape;223;p35" descr="This is a photo of students in Ms. Michiels' classroom.  They are standing in a large circle to follow social distancing guidelines during this pandemic." title="Students in a Community Circ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75" y="322254"/>
            <a:ext cx="4782600" cy="35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We Learned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311700" y="1137684"/>
            <a:ext cx="8520600" cy="32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 with a few classrooms first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 time--no student is pulled out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Folder is growing document with teachers receiving credit for contributions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Counselor visit all classrooms</a:t>
            </a:r>
            <a:endParaRPr sz="140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group meetings when students have difficulties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Prepare new teachers each year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each year</a:t>
            </a:r>
            <a:endParaRPr/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Happened Next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>
            <a:off x="311700" y="1137684"/>
            <a:ext cx="8520600" cy="32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Morning meetings have spread to K-1 and intermediate building (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-6) and to MS (7-8).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began closing circles the following year.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continue to look for new ideas.</a:t>
            </a:r>
            <a:endParaRPr/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608775" y="219075"/>
            <a:ext cx="80259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Closing Circles</a:t>
            </a:r>
            <a:br>
              <a:rPr lang="en"/>
            </a:br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4037775" y="916900"/>
            <a:ext cx="4596900" cy="3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liked morning meetings so much that we began closing circles during school year 18-19.</a:t>
            </a:r>
            <a:br>
              <a:rPr lang="en" sz="1100"/>
            </a:b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pic>
        <p:nvPicPr>
          <p:cNvPr id="242" name="Google Shape;242;p38" descr="This is a picture of the book Closing Circles." title="Closing Circles 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00" y="916900"/>
            <a:ext cx="2186745" cy="31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3242650" y="3217600"/>
            <a:ext cx="195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Image from publisher: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Center for Responsive Schools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Closing Circles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311700" y="1137684"/>
            <a:ext cx="8520600" cy="32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challenge is getting closing circles done during the chaos of the end of the day.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Teachers need to have a plan to wrap-up the day in a structured way.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Principal needs to give teachers permission to end the academic time earlier.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Principal needs to communicate an expectation that closing circles will be done every day.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needs to be a signal for closing circles to begin, such as starting announcements earlier to signal end of the day.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Teachers need to understand the benefit of closing circles.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Why Do Community Circles</a:t>
            </a:r>
            <a:endParaRPr/>
          </a:p>
        </p:txBody>
      </p:sp>
      <p:graphicFrame>
        <p:nvGraphicFramePr>
          <p:cNvPr id="76" name="Google Shape;76;p13"/>
          <p:cNvGraphicFramePr/>
          <p:nvPr/>
        </p:nvGraphicFramePr>
        <p:xfrm>
          <a:off x="390525" y="11833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{638920E6-75C3-4F55-99D2-DA8E082348EB}</a:tableStyleId>
              </a:tblPr>
              <a:tblGrid>
                <a:gridCol w="418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29% of school-age children diagnosed with depression or anxiety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20% of children live in homes with toxic stress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10-20% of children are exposed to domestic violence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37% of children will have a CPS investigation of their families before they turn 18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 has second highest rate of child abuse in the nation.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 ranks 3rd out of 36 states in the percentage of HS students who seriously consider suicide.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" name="Google Shape;77;p13"/>
          <p:cNvSpPr/>
          <p:nvPr/>
        </p:nvSpPr>
        <p:spPr>
          <a:xfrm>
            <a:off x="390525" y="13747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311700" y="259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 Closing Circles Are Worthwhile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1"/>
          </p:nvPr>
        </p:nvSpPr>
        <p:spPr>
          <a:xfrm>
            <a:off x="311700" y="1137684"/>
            <a:ext cx="8520600" cy="32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pic>
        <p:nvPicPr>
          <p:cNvPr id="256" name="Google Shape;256;p40" descr="Chart of the number of bus write-ups comparing the school year before closing circles was implemented with the school year that closing circles was implemented.  There are significantly fewer bus write-ups in the school year in which closing circles was implemented." title="D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900" y="1056488"/>
            <a:ext cx="6333301" cy="30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 Are Community Circles Worthwhile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311700" y="1137684"/>
            <a:ext cx="8520600" cy="3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Fits in with trauma-informed school approach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Fits in with brain-aligned strategies (Dr. Lori Desautels)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Sets the tone for the day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Improves climate of classroom and school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 mini-SEL lessons for school year</a:t>
            </a:r>
            <a:endParaRPr/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 Are Community Circles Worthwhile—First Year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311700" y="1697973"/>
            <a:ext cx="8520600" cy="26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 in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referrals Sept. 2017 to Sept. 2018:  50%</a:t>
            </a:r>
            <a:endParaRPr sz="1400" b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 in suspensions Sept. 2017 to Sept. 2018:  74%</a:t>
            </a:r>
            <a:endParaRPr sz="1400" b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 in 2nd grade suspensions Sept. 2017 to Sept 2018:  89%</a:t>
            </a:r>
            <a:br>
              <a:rPr lang="en" sz="1400"/>
            </a:b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 Worthwhile—Long-Term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sp>
        <p:nvSpPr>
          <p:cNvPr id="275" name="Google Shape;275;p43"/>
          <p:cNvSpPr txBox="1"/>
          <p:nvPr/>
        </p:nvSpPr>
        <p:spPr>
          <a:xfrm>
            <a:off x="311150" y="1152525"/>
            <a:ext cx="8521150" cy="322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43" descr="Chart of the number of office referrals from July to March over the past four years, showing a steady decline." title="D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1572" y="1192562"/>
            <a:ext cx="4827181" cy="2820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43"/>
          <p:cNvCxnSpPr/>
          <p:nvPr/>
        </p:nvCxnSpPr>
        <p:spPr>
          <a:xfrm>
            <a:off x="3068700" y="1789050"/>
            <a:ext cx="3503700" cy="139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 Worthwhile—Long-Term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sp>
        <p:nvSpPr>
          <p:cNvPr id="284" name="Google Shape;284;p44"/>
          <p:cNvSpPr txBox="1"/>
          <p:nvPr/>
        </p:nvSpPr>
        <p:spPr>
          <a:xfrm>
            <a:off x="311150" y="1152525"/>
            <a:ext cx="8521150" cy="322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5" name="Google Shape;285;p44" descr="A chart of the number of suspensions over the last four years, showing a steady decline." title="D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5880" y="1136650"/>
            <a:ext cx="4912242" cy="2870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44"/>
          <p:cNvCxnSpPr/>
          <p:nvPr/>
        </p:nvCxnSpPr>
        <p:spPr>
          <a:xfrm>
            <a:off x="3081125" y="1714500"/>
            <a:ext cx="3267600" cy="12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 Worthwhile—Long-Term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sp>
        <p:nvSpPr>
          <p:cNvPr id="293" name="Google Shape;293;p45"/>
          <p:cNvSpPr txBox="1"/>
          <p:nvPr/>
        </p:nvSpPr>
        <p:spPr>
          <a:xfrm>
            <a:off x="310600" y="1152524"/>
            <a:ext cx="8521150" cy="322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4" name="Google Shape;294;p45" descr="A chart of the number of the bus write-ups from July to March over the last four years, showing a steady decline." title="D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049" y="1152526"/>
            <a:ext cx="4857901" cy="283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45"/>
          <p:cNvCxnSpPr/>
          <p:nvPr/>
        </p:nvCxnSpPr>
        <p:spPr>
          <a:xfrm>
            <a:off x="2956900" y="1764200"/>
            <a:ext cx="3478800" cy="141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>
            <a:spLocks noGrp="1"/>
          </p:cNvSpPr>
          <p:nvPr>
            <p:ph type="title"/>
          </p:nvPr>
        </p:nvSpPr>
        <p:spPr>
          <a:xfrm>
            <a:off x="311700" y="296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 Worthwhile—Long-Term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sp>
        <p:nvSpPr>
          <p:cNvPr id="302" name="Google Shape;302;p46"/>
          <p:cNvSpPr txBox="1"/>
          <p:nvPr/>
        </p:nvSpPr>
        <p:spPr>
          <a:xfrm>
            <a:off x="311150" y="1177100"/>
            <a:ext cx="8521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3" name="Google Shape;303;p46" descr="A chart showing the percentage of third-grade students who perceive that they need help with being bullied.  The first three years, the percentages remain the same.  With school year 2019-2020 there is a significant drop in the percent of third graders who perceive that they need help with bullying.  There is a further drop in this perception during school year 2020-2021." title="D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971550"/>
            <a:ext cx="5486400" cy="320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46"/>
          <p:cNvCxnSpPr/>
          <p:nvPr/>
        </p:nvCxnSpPr>
        <p:spPr>
          <a:xfrm>
            <a:off x="4410500" y="1925700"/>
            <a:ext cx="2087100" cy="95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46"/>
          <p:cNvCxnSpPr/>
          <p:nvPr/>
        </p:nvCxnSpPr>
        <p:spPr>
          <a:xfrm rot="10800000" flipH="1">
            <a:off x="2447500" y="1913400"/>
            <a:ext cx="20376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Resource on First Six Weeks of Plans </a:t>
            </a:r>
            <a:endParaRPr/>
          </a:p>
        </p:txBody>
      </p:sp>
      <p:sp>
        <p:nvSpPr>
          <p:cNvPr id="311" name="Google Shape;311;p47"/>
          <p:cNvSpPr txBox="1">
            <a:spLocks noGrp="1"/>
          </p:cNvSpPr>
          <p:nvPr>
            <p:ph type="body" idx="1"/>
          </p:nvPr>
        </p:nvSpPr>
        <p:spPr>
          <a:xfrm>
            <a:off x="311700" y="1103075"/>
            <a:ext cx="8520600" cy="3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/>
              <a:t>A note about the resource for the first six weeks of plans: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first six weeks build the “emotional literacy” that the students need to learn how to talk about their feelings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is important to build this foundation for students to learn about their feelings and to express their feelings.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work will also build coping skills for students.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 txBox="1">
            <a:spLocks noGrp="1"/>
          </p:cNvSpPr>
          <p:nvPr>
            <p:ph type="title"/>
          </p:nvPr>
        </p:nvSpPr>
        <p:spPr>
          <a:xfrm>
            <a:off x="361400" y="320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Resource Page </a:t>
            </a:r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body" idx="1"/>
          </p:nvPr>
        </p:nvSpPr>
        <p:spPr>
          <a:xfrm>
            <a:off x="311700" y="893500"/>
            <a:ext cx="8520600" cy="3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35560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 i="1">
                <a:solidFill>
                  <a:schemeClr val="accent6"/>
                </a:solidFill>
              </a:rPr>
              <a:t>Conditions for Learning. </a:t>
            </a:r>
            <a:r>
              <a:rPr lang="en" sz="1500">
                <a:solidFill>
                  <a:schemeClr val="accent6"/>
                </a:solidFill>
              </a:rPr>
              <a:t>Supportive School Discipline. https://supportiveschooldiscipline.org/conditions-of-learning.</a:t>
            </a:r>
            <a:endParaRPr sz="1500">
              <a:solidFill>
                <a:schemeClr val="accent6"/>
              </a:solidFill>
            </a:endParaRPr>
          </a:p>
          <a:p>
            <a:pPr marL="355600" lvl="0" indent="-35560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 i="1">
                <a:solidFill>
                  <a:schemeClr val="accent6"/>
                </a:solidFill>
              </a:rPr>
              <a:t>Creating a Culture of Trust and Safety in Every Class</a:t>
            </a:r>
            <a:r>
              <a:rPr lang="en" sz="1500">
                <a:solidFill>
                  <a:schemeClr val="accent6"/>
                </a:solidFill>
              </a:rPr>
              <a:t>. (2015, August 12). Edutopia. https://www.edutopia.org/practice/morning-meetings-creating-safe-space-learning.</a:t>
            </a:r>
            <a:endParaRPr sz="15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accent6"/>
                </a:solidFill>
              </a:rPr>
              <a:t>Dabbs, L. (2013, September 18). Edutopia.  https://www.edutopia.org/blog/morning-meeting-changing-classroom-culture-lisa-dabbs.</a:t>
            </a:r>
            <a:endParaRPr sz="15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accent6"/>
                </a:solidFill>
              </a:rPr>
              <a:t>Desautels, L. L., &amp; McKnight, M. (2019). </a:t>
            </a:r>
            <a:r>
              <a:rPr lang="en" sz="1500" i="1">
                <a:solidFill>
                  <a:schemeClr val="accent6"/>
                </a:solidFill>
              </a:rPr>
              <a:t>Eyes are never quiet: listening beneath the behaviors of our most troubled students</a:t>
            </a:r>
            <a:r>
              <a:rPr lang="en" sz="1500">
                <a:solidFill>
                  <a:schemeClr val="accent6"/>
                </a:solidFill>
              </a:rPr>
              <a:t>. Wyatt-MacKenzie Publishing. </a:t>
            </a:r>
            <a:endParaRPr sz="15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accent6"/>
                </a:solidFill>
              </a:rPr>
              <a:t>Davis, C. (2012) </a:t>
            </a:r>
            <a:r>
              <a:rPr lang="en" sz="1500" i="1">
                <a:solidFill>
                  <a:schemeClr val="accent6"/>
                </a:solidFill>
              </a:rPr>
              <a:t>80 Morning meeting ideas:  for grades 3-6. </a:t>
            </a:r>
            <a:r>
              <a:rPr lang="en" sz="1500">
                <a:solidFill>
                  <a:schemeClr val="accent6"/>
                </a:solidFill>
              </a:rPr>
              <a:t>Center for Responsive Schools, Inc.</a:t>
            </a:r>
            <a:endParaRPr sz="15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>
            <a:spLocks noGrp="1"/>
          </p:cNvSpPr>
          <p:nvPr>
            <p:ph type="title"/>
          </p:nvPr>
        </p:nvSpPr>
        <p:spPr>
          <a:xfrm>
            <a:off x="311700" y="320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Resource Page </a:t>
            </a:r>
            <a:endParaRPr/>
          </a:p>
        </p:txBody>
      </p:sp>
      <p:sp>
        <p:nvSpPr>
          <p:cNvPr id="323" name="Google Shape;323;p49"/>
          <p:cNvSpPr txBox="1">
            <a:spLocks noGrp="1"/>
          </p:cNvSpPr>
          <p:nvPr>
            <p:ph type="body" idx="1"/>
          </p:nvPr>
        </p:nvSpPr>
        <p:spPr>
          <a:xfrm>
            <a:off x="311700" y="944225"/>
            <a:ext cx="85206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accent6"/>
                </a:solidFill>
              </a:rPr>
              <a:t>Januszka, D., &amp; Vincent, K. (2012). </a:t>
            </a:r>
            <a:r>
              <a:rPr lang="en" sz="1500" i="1">
                <a:solidFill>
                  <a:schemeClr val="accent6"/>
                </a:solidFill>
              </a:rPr>
              <a:t>Closing circles: 50 activities for ending the day in a positive way</a:t>
            </a:r>
            <a:r>
              <a:rPr lang="en" sz="1500">
                <a:solidFill>
                  <a:schemeClr val="accent6"/>
                </a:solidFill>
              </a:rPr>
              <a:t>. Northeast Foundation for Children, Inc. </a:t>
            </a:r>
            <a:endParaRPr sz="1500" i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 i="1">
                <a:solidFill>
                  <a:schemeClr val="accent6"/>
                </a:solidFill>
              </a:rPr>
              <a:t>Morning Meetings: Building Community in the Classroom</a:t>
            </a:r>
            <a:r>
              <a:rPr lang="en" sz="1500">
                <a:solidFill>
                  <a:schemeClr val="accent6"/>
                </a:solidFill>
              </a:rPr>
              <a:t>. (2017). </a:t>
            </a:r>
            <a:r>
              <a:rPr lang="en" sz="1500" i="1">
                <a:solidFill>
                  <a:schemeClr val="accent6"/>
                </a:solidFill>
              </a:rPr>
              <a:t>YouTube</a:t>
            </a:r>
            <a:r>
              <a:rPr lang="en" sz="1500">
                <a:solidFill>
                  <a:schemeClr val="accent6"/>
                </a:solidFill>
              </a:rPr>
              <a:t>. https://youtu.be/U6_pLkwaCeY. </a:t>
            </a:r>
            <a:endParaRPr sz="15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accent6"/>
                </a:solidFill>
              </a:rPr>
              <a:t>Roser, S. L. (2016). </a:t>
            </a:r>
            <a:r>
              <a:rPr lang="en" sz="1500" i="1">
                <a:solidFill>
                  <a:schemeClr val="accent6"/>
                </a:solidFill>
              </a:rPr>
              <a:t>80 Morning meeting ideas: for grades K-2</a:t>
            </a:r>
            <a:r>
              <a:rPr lang="en" sz="1500">
                <a:solidFill>
                  <a:schemeClr val="accent6"/>
                </a:solidFill>
              </a:rPr>
              <a:t>. Center for Responsive Schools, Inc.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1500">
                <a:solidFill>
                  <a:schemeClr val="dk1"/>
                </a:solidFill>
              </a:rPr>
              <a:t>Schwartz, K. (2016). </a:t>
            </a:r>
            <a:r>
              <a:rPr lang="en" sz="1500" i="1">
                <a:solidFill>
                  <a:schemeClr val="dk1"/>
                </a:solidFill>
              </a:rPr>
              <a:t>I Wish my Teacher Knew:  How One Questions Can Change Everything for our Kids. </a:t>
            </a:r>
            <a:r>
              <a:rPr lang="en" sz="1500">
                <a:solidFill>
                  <a:schemeClr val="dk1"/>
                </a:solidFill>
              </a:rPr>
              <a:t>Da Capo Lifelong Books.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500">
                <a:solidFill>
                  <a:schemeClr val="dk1"/>
                </a:solidFill>
              </a:rPr>
              <a:t>Soma, C., &amp; Allen, D. (2018). </a:t>
            </a:r>
            <a:r>
              <a:rPr lang="en" sz="1500" i="1">
                <a:solidFill>
                  <a:schemeClr val="dk1"/>
                </a:solidFill>
              </a:rPr>
              <a:t>10 steps to create a trauma informed school</a:t>
            </a:r>
            <a:r>
              <a:rPr lang="en" sz="1500">
                <a:solidFill>
                  <a:schemeClr val="dk1"/>
                </a:solidFill>
              </a:rPr>
              <a:t>. Albion, MI: The Institute for Trauma and Loss in Children, a program of Starr Global learning Network.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Why Do Community Circles</a:t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90525" y="13747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428625" y="11384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{638920E6-75C3-4F55-99D2-DA8E082348EB}</a:tableStyleId>
              </a:tblPr>
              <a:tblGrid>
                <a:gridCol w="416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26% of children in US will witness or experience a traumatic event before they turn 4 years old.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60% of adults say they experienced abuse or other traumatic family events during their childhood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in 4 girls will be sexually abused before age 18</a:t>
                      </a: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41% of youth under 18 reported experiencing a physical assault in the last year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 of children have experienced physical abuse by a caregiver during the past year.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70% of children living in poor inner-city neighborhoods are exposed to trauma.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Google Shape;85;p14"/>
          <p:cNvSpPr/>
          <p:nvPr/>
        </p:nvSpPr>
        <p:spPr>
          <a:xfrm>
            <a:off x="428625" y="113783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>
            <a:spLocks noGrp="1"/>
          </p:cNvSpPr>
          <p:nvPr>
            <p:ph type="body" idx="1"/>
          </p:nvPr>
        </p:nvSpPr>
        <p:spPr>
          <a:xfrm>
            <a:off x="6227550" y="2825475"/>
            <a:ext cx="2352600" cy="12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Trudi Wolfe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Central Elementary/BGCS</a:t>
            </a:r>
            <a:endParaRPr sz="14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twolfe@bgcs.k12.in.us</a:t>
            </a:r>
            <a:endParaRPr/>
          </a:p>
        </p:txBody>
      </p:sp>
      <p:pic>
        <p:nvPicPr>
          <p:cNvPr id="329" name="Google Shape;329;p50" descr="Photo of presenter" title="Prese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0591" y="335127"/>
            <a:ext cx="2086062" cy="2126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Thank you for attending</a:t>
            </a:r>
            <a:endParaRPr/>
          </a:p>
        </p:txBody>
      </p:sp>
      <p:sp>
        <p:nvSpPr>
          <p:cNvPr id="335" name="Google Shape;335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Please complete the short feedback survey on the screen.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Don’t forget to download your PGP Certificate from the webcast toolbar. </a:t>
            </a:r>
            <a:endParaRPr/>
          </a:p>
        </p:txBody>
      </p:sp>
      <p:pic>
        <p:nvPicPr>
          <p:cNvPr id="336" name="Google Shape;33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8925" y="3118950"/>
            <a:ext cx="36766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1"/>
          <p:cNvSpPr/>
          <p:nvPr/>
        </p:nvSpPr>
        <p:spPr>
          <a:xfrm>
            <a:off x="5928525" y="3195200"/>
            <a:ext cx="786900" cy="832500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 i="0" u="none" strike="noStrik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Why Needed: Brain (Amygdala)</a:t>
            </a:r>
            <a:br>
              <a:rPr lang="en" b="0"/>
            </a:br>
            <a:br>
              <a:rPr lang="en"/>
            </a:b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Part of the limbic system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Always scanning the environment, asking “Am I safe?”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When activated, the prefrontal cortex goes off-line.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Stress hormones released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Fight/flight/freeze response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Beginning</a:t>
            </a:r>
            <a:br>
              <a:rPr lang="en" b="0"/>
            </a:br>
            <a:br>
              <a:rPr lang="en"/>
            </a:b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in our school through last 16 years about understanding social-emotional needs of students:</a:t>
            </a:r>
            <a:endParaRPr b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want to hear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Hear, but “still have to pass ISTEP.” (test at the time)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Hear, “but we can’t let them make excuses.”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 and change what we do to support students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How We Got Here</a:t>
            </a:r>
            <a:br>
              <a:rPr lang="en" b="0"/>
            </a:br>
            <a:br>
              <a:rPr lang="en"/>
            </a:b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588148" y="1167266"/>
            <a:ext cx="2335808" cy="29410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</a:t>
            </a:r>
            <a:endParaRPr u="sng"/>
          </a:p>
          <a:p>
            <a:pPr marL="76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positive</a:t>
            </a:r>
            <a:endParaRPr/>
          </a:p>
          <a:p>
            <a:pPr marL="76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Tone of voice</a:t>
            </a:r>
            <a:endParaRPr/>
          </a:p>
          <a:p>
            <a:pPr marL="76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on student</a:t>
            </a:r>
            <a:endParaRPr sz="2000" b="0"/>
          </a:p>
          <a:p>
            <a:pPr marL="76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b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3466213" y="1167266"/>
            <a:ext cx="2211573" cy="29410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PBIS</a:t>
            </a:r>
            <a:endParaRPr u="sng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positive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Tone of voice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Reward System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6220043" y="1104832"/>
            <a:ext cx="2335808" cy="29674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Lilly Grant</a:t>
            </a:r>
            <a:endParaRPr u="sng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SEL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Mindfulness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I Wish my Teacher Knew…</a:t>
            </a:r>
            <a:br>
              <a:rPr lang="en" b="0"/>
            </a:br>
            <a:br>
              <a:rPr lang="en"/>
            </a:b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4260300" cy="287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/>
            </a:b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book </a:t>
            </a:r>
            <a:r>
              <a:rPr lang="en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Wish my Teacher Knew:  How One Question Can Change Everything for our Kids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Kyle Schwartz. </a:t>
            </a:r>
            <a:endParaRPr/>
          </a:p>
        </p:txBody>
      </p:sp>
      <p:pic>
        <p:nvPicPr>
          <p:cNvPr id="112" name="Google Shape;112;p18" descr="Picture of the book, I Wish my Teacher Knew... by Kyle Schwartz." title="Picture of a 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74" y="1392875"/>
            <a:ext cx="2567400" cy="24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902650" y="3587825"/>
            <a:ext cx="179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Image from publisher: 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 Capo Lifelong Books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308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Scheduling</a:t>
            </a:r>
            <a:br>
              <a:rPr lang="en" b="0"/>
            </a:br>
            <a:br>
              <a:rPr lang="en"/>
            </a:b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003900"/>
            <a:ext cx="8520600" cy="3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to be committed to the need for this intervention.  The time “lost” during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morning meetings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gained by the reduction in time needed to address behaviors.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 how much time needs to be spent on morning meetings.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at the Related Arts schedules, lunch and recess times, and transitions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the daily schedule around the morning meeting time rather than trying to “fit it in.”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needed, add minutes to the school day.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1733"/>
      </a:dk1>
      <a:lt1>
        <a:srgbClr val="FFFFFF"/>
      </a:lt1>
      <a:dk2>
        <a:srgbClr val="001733"/>
      </a:dk2>
      <a:lt2>
        <a:srgbClr val="EEEEEE"/>
      </a:lt2>
      <a:accent1>
        <a:srgbClr val="169444"/>
      </a:accent1>
      <a:accent2>
        <a:srgbClr val="FF8F01"/>
      </a:accent2>
      <a:accent3>
        <a:srgbClr val="ABD81A"/>
      </a:accent3>
      <a:accent4>
        <a:srgbClr val="C6121E"/>
      </a:accent4>
      <a:accent5>
        <a:srgbClr val="167A91"/>
      </a:accent5>
      <a:accent6>
        <a:srgbClr val="000000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1871</Words>
  <Application>Microsoft Office PowerPoint</Application>
  <PresentationFormat>On-screen Show (16:9)</PresentationFormat>
  <Paragraphs>225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Arvo</vt:lpstr>
      <vt:lpstr>Calibri</vt:lpstr>
      <vt:lpstr>Roboto</vt:lpstr>
      <vt:lpstr>Times New Roman</vt:lpstr>
      <vt:lpstr>Comic Sans MS</vt:lpstr>
      <vt:lpstr>Simple Light</vt:lpstr>
      <vt:lpstr>PowerPoint Presentation</vt:lpstr>
      <vt:lpstr>The Power of Community Circles</vt:lpstr>
      <vt:lpstr>Why Do Community Circles</vt:lpstr>
      <vt:lpstr>Why Do Community Circles</vt:lpstr>
      <vt:lpstr>Why Needed: Brain (Amygdala)  </vt:lpstr>
      <vt:lpstr>Beginning  </vt:lpstr>
      <vt:lpstr>How We Got Here  </vt:lpstr>
      <vt:lpstr>I Wish my Teacher Knew…  </vt:lpstr>
      <vt:lpstr>Scheduling  </vt:lpstr>
      <vt:lpstr>Structure  </vt:lpstr>
      <vt:lpstr>How to Get Teachers on Board  </vt:lpstr>
      <vt:lpstr>Research to Help Get  Teachers on Board  </vt:lpstr>
      <vt:lpstr>Research to Help Get  Teachers on Board  </vt:lpstr>
      <vt:lpstr>Support Teachers Need  </vt:lpstr>
      <vt:lpstr>Principal’s Involvement  </vt:lpstr>
      <vt:lpstr>Impact on Students  </vt:lpstr>
      <vt:lpstr>Impact on Students  </vt:lpstr>
      <vt:lpstr>Impact on Students  </vt:lpstr>
      <vt:lpstr>Impact on Students  </vt:lpstr>
      <vt:lpstr>Impact on Students  </vt:lpstr>
      <vt:lpstr>Impact on Teachers  </vt:lpstr>
      <vt:lpstr>Impact on Teachers  </vt:lpstr>
      <vt:lpstr>The Circle Has Power  Eye contact Each person has value. Sense of safety and openness Builds sense of community  </vt:lpstr>
      <vt:lpstr>Community  Circle in a Pandemic  </vt:lpstr>
      <vt:lpstr>Community  Circle in a  Pandemic  </vt:lpstr>
      <vt:lpstr>What We Learned  </vt:lpstr>
      <vt:lpstr>What Happened Next  </vt:lpstr>
      <vt:lpstr>Closing Circles </vt:lpstr>
      <vt:lpstr>Closing Circles  </vt:lpstr>
      <vt:lpstr>Why Closing Circles Are Worthwhile  </vt:lpstr>
      <vt:lpstr>Why Are Community Circles Worthwhile  </vt:lpstr>
      <vt:lpstr>Why Are Community Circles Worthwhile—First Year  </vt:lpstr>
      <vt:lpstr>Why Worthwhile—Long-Term  </vt:lpstr>
      <vt:lpstr>Why Worthwhile—Long-Term  </vt:lpstr>
      <vt:lpstr>Why Worthwhile—Long-Term  </vt:lpstr>
      <vt:lpstr>Why Worthwhile—Long-Term  </vt:lpstr>
      <vt:lpstr>Resource on First Six Weeks of Plans </vt:lpstr>
      <vt:lpstr>Resource Page </vt:lpstr>
      <vt:lpstr>Resource Page </vt:lpstr>
      <vt:lpstr>PowerPoint Presentation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Martie Hoofer</cp:lastModifiedBy>
  <cp:revision>1</cp:revision>
  <dcterms:modified xsi:type="dcterms:W3CDTF">2021-06-21T15:01:25Z</dcterms:modified>
</cp:coreProperties>
</file>