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70" r:id="rId2"/>
    <p:sldId id="285"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68" r:id="rId18"/>
  </p:sldIdLst>
  <p:sldSz cx="9144000" cy="5143500" type="screen16x9"/>
  <p:notesSz cx="6858000" cy="9144000"/>
  <p:embeddedFontLs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diNiHUG6GzgW8CrgUErIRgQ09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202"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One bluebird does not make it spring…we are all sensory seekers at times.  Behaviors are more frequent and for longer periods of time, their fuse gets shorter and shorter and can result in loss of instruction or social time in classrooms. </a:t>
            </a:r>
          </a:p>
        </p:txBody>
      </p:sp>
    </p:spTree>
    <p:extLst>
      <p:ext uri="{BB962C8B-B14F-4D97-AF65-F5344CB8AC3E}">
        <p14:creationId xmlns:p14="http://schemas.microsoft.com/office/powerpoint/2010/main" val="3547194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f39ddc1a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9f39ddc1a6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of Presentation Slide">
  <p:cSld name="TITLE_AND_BODY_1_3">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9f39ddc1a6_0_5"/>
          <p:cNvSpPr txBox="1"/>
          <p:nvPr/>
        </p:nvSpPr>
        <p:spPr>
          <a:xfrm>
            <a:off x="311700" y="445025"/>
            <a:ext cx="5120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dirty="0">
                <a:solidFill>
                  <a:srgbClr val="167A91"/>
                </a:solidFill>
                <a:latin typeface="Roboto"/>
                <a:ea typeface="Roboto"/>
                <a:cs typeface="Roboto"/>
                <a:sym typeface="Roboto"/>
              </a:rPr>
              <a:t>Thank you!</a:t>
            </a:r>
            <a:endParaRPr sz="3600" b="1" i="0" u="none" strike="noStrike" cap="none" dirty="0">
              <a:solidFill>
                <a:srgbClr val="167A9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dirty="0">
              <a:solidFill>
                <a:srgbClr val="00173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400"/>
              <a:buFont typeface="Arial"/>
              <a:buNone/>
            </a:pPr>
            <a:r>
              <a:rPr lang="en" sz="2400" b="1" i="0" u="none" strike="noStrike" cap="none" dirty="0">
                <a:solidFill>
                  <a:srgbClr val="001733"/>
                </a:solidFill>
                <a:latin typeface="Roboto"/>
                <a:ea typeface="Roboto"/>
                <a:cs typeface="Roboto"/>
                <a:sym typeface="Roboto"/>
              </a:rPr>
              <a:t>Visit </a:t>
            </a:r>
            <a:r>
              <a:rPr lang="en" sz="2400" b="1" i="0" u="none" strike="noStrike" cap="none" dirty="0">
                <a:solidFill>
                  <a:srgbClr val="167A91"/>
                </a:solidFill>
                <a:latin typeface="Roboto"/>
                <a:ea typeface="Roboto"/>
                <a:cs typeface="Roboto"/>
                <a:sym typeface="Roboto"/>
              </a:rPr>
              <a:t>KeepIndianaLearning.org</a:t>
            </a:r>
            <a:endParaRPr sz="2400" b="1" i="0" u="none" strike="noStrike" cap="none" dirty="0">
              <a:solidFill>
                <a:srgbClr val="167A9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400"/>
              <a:buFont typeface="Arial"/>
              <a:buNone/>
            </a:pPr>
            <a:r>
              <a:rPr lang="en" sz="2400" b="1" i="0" u="none" strike="noStrike" cap="none" dirty="0">
                <a:solidFill>
                  <a:srgbClr val="001733"/>
                </a:solidFill>
                <a:latin typeface="Roboto"/>
                <a:ea typeface="Roboto"/>
                <a:cs typeface="Roboto"/>
                <a:sym typeface="Roboto"/>
              </a:rPr>
              <a:t>for more professional learning opportunities.</a:t>
            </a:r>
            <a:endParaRPr sz="2400" b="1" i="0" u="none" strike="noStrike" cap="none" dirty="0">
              <a:solidFill>
                <a:srgbClr val="001733"/>
              </a:solidFill>
              <a:latin typeface="Roboto"/>
              <a:ea typeface="Roboto"/>
              <a:cs typeface="Roboto"/>
              <a:sym typeface="Roboto"/>
            </a:endParaRPr>
          </a:p>
        </p:txBody>
      </p:sp>
      <p:sp>
        <p:nvSpPr>
          <p:cNvPr id="17" name="Google Shape;17;g9f39ddc1a6_0_5"/>
          <p:cNvSpPr txBox="1"/>
          <p:nvPr/>
        </p:nvSpPr>
        <p:spPr>
          <a:xfrm>
            <a:off x="5744113" y="3221825"/>
            <a:ext cx="2652000" cy="46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g9f39ddc1a6_0_5"/>
          <p:cNvSpPr txBox="1"/>
          <p:nvPr/>
        </p:nvSpPr>
        <p:spPr>
          <a:xfrm>
            <a:off x="5035675" y="3221825"/>
            <a:ext cx="3990000" cy="39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19" name="Google Shape;19;g9f39ddc1a6_0_5"/>
          <p:cNvSpPr/>
          <p:nvPr/>
        </p:nvSpPr>
        <p:spPr>
          <a:xfrm>
            <a:off x="6573525" y="680400"/>
            <a:ext cx="1557300" cy="1487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Place presenter headshot over this text.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Add presenter contact information in the text box below.</a:t>
            </a:r>
            <a:endParaRPr sz="1400" b="0" i="0" u="none" strike="noStrike" cap="none">
              <a:solidFill>
                <a:srgbClr val="000000"/>
              </a:solidFill>
              <a:latin typeface="Arial"/>
              <a:ea typeface="Arial"/>
              <a:cs typeface="Arial"/>
              <a:sym typeface="Arial"/>
            </a:endParaRPr>
          </a:p>
        </p:txBody>
      </p:sp>
      <p:sp>
        <p:nvSpPr>
          <p:cNvPr id="20" name="Google Shape;20;g9f39ddc1a6_0_5"/>
          <p:cNvSpPr txBox="1">
            <a:spLocks noGrp="1"/>
          </p:cNvSpPr>
          <p:nvPr>
            <p:ph type="body" idx="1"/>
          </p:nvPr>
        </p:nvSpPr>
        <p:spPr>
          <a:xfrm>
            <a:off x="6227550" y="2825475"/>
            <a:ext cx="2352600" cy="572700"/>
          </a:xfrm>
          <a:prstGeom prst="rect">
            <a:avLst/>
          </a:prstGeom>
          <a:noFill/>
          <a:ln>
            <a:noFill/>
          </a:ln>
        </p:spPr>
        <p:txBody>
          <a:bodyPr spcFirstLastPara="1" wrap="square" lIns="91425" tIns="91425" rIns="91425" bIns="91425" anchor="t" anchorCtr="0">
            <a:noAutofit/>
          </a:bodyPr>
          <a:lstStyle>
            <a:lvl1pPr marL="457200" lvl="0" indent="-330200" algn="ctr">
              <a:lnSpc>
                <a:spcPct val="115000"/>
              </a:lnSpc>
              <a:spcBef>
                <a:spcPts val="0"/>
              </a:spcBef>
              <a:spcAft>
                <a:spcPts val="0"/>
              </a:spcAft>
              <a:buSzPts val="1600"/>
              <a:buChar char="●"/>
              <a:defRPr sz="1600" b="1"/>
            </a:lvl1pPr>
            <a:lvl2pPr marL="914400" lvl="1" indent="-317500" algn="ctr">
              <a:lnSpc>
                <a:spcPct val="115000"/>
              </a:lnSpc>
              <a:spcBef>
                <a:spcPts val="1600"/>
              </a:spcBef>
              <a:spcAft>
                <a:spcPts val="0"/>
              </a:spcAft>
              <a:buSzPts val="1400"/>
              <a:buChar char="○"/>
              <a:defRPr sz="1400" b="1"/>
            </a:lvl2pPr>
            <a:lvl3pPr marL="1371600" lvl="2" indent="-317500" algn="ctr">
              <a:lnSpc>
                <a:spcPct val="115000"/>
              </a:lnSpc>
              <a:spcBef>
                <a:spcPts val="1600"/>
              </a:spcBef>
              <a:spcAft>
                <a:spcPts val="0"/>
              </a:spcAft>
              <a:buSzPts val="1400"/>
              <a:buChar char="■"/>
              <a:defRPr sz="1400" b="1"/>
            </a:lvl3pPr>
            <a:lvl4pPr marL="1828800" lvl="3" indent="-317500" algn="ctr">
              <a:lnSpc>
                <a:spcPct val="115000"/>
              </a:lnSpc>
              <a:spcBef>
                <a:spcPts val="1600"/>
              </a:spcBef>
              <a:spcAft>
                <a:spcPts val="0"/>
              </a:spcAft>
              <a:buSzPts val="1400"/>
              <a:buChar char="●"/>
              <a:defRPr sz="1400" b="1"/>
            </a:lvl4pPr>
            <a:lvl5pPr marL="2286000" lvl="4" indent="-317500" algn="ctr">
              <a:lnSpc>
                <a:spcPct val="115000"/>
              </a:lnSpc>
              <a:spcBef>
                <a:spcPts val="1600"/>
              </a:spcBef>
              <a:spcAft>
                <a:spcPts val="0"/>
              </a:spcAft>
              <a:buSzPts val="1400"/>
              <a:buChar char="○"/>
              <a:defRPr sz="1400" b="1"/>
            </a:lvl5pPr>
            <a:lvl6pPr marL="2743200" lvl="5" indent="-317500" algn="ctr">
              <a:lnSpc>
                <a:spcPct val="115000"/>
              </a:lnSpc>
              <a:spcBef>
                <a:spcPts val="1600"/>
              </a:spcBef>
              <a:spcAft>
                <a:spcPts val="0"/>
              </a:spcAft>
              <a:buSzPts val="1400"/>
              <a:buChar char="■"/>
              <a:defRPr sz="1400" b="1"/>
            </a:lvl6pPr>
            <a:lvl7pPr marL="3200400" lvl="6" indent="-292100" algn="ctr">
              <a:lnSpc>
                <a:spcPct val="115000"/>
              </a:lnSpc>
              <a:spcBef>
                <a:spcPts val="1600"/>
              </a:spcBef>
              <a:spcAft>
                <a:spcPts val="0"/>
              </a:spcAft>
              <a:buSzPts val="1000"/>
              <a:buChar char="●"/>
              <a:defRPr sz="1000" b="1"/>
            </a:lvl7pPr>
            <a:lvl8pPr marL="3657600" lvl="7" indent="-292100" algn="ctr">
              <a:lnSpc>
                <a:spcPct val="115000"/>
              </a:lnSpc>
              <a:spcBef>
                <a:spcPts val="1600"/>
              </a:spcBef>
              <a:spcAft>
                <a:spcPts val="0"/>
              </a:spcAft>
              <a:buSzPts val="1000"/>
              <a:buChar char="○"/>
              <a:defRPr sz="1000" b="1"/>
            </a:lvl8pPr>
            <a:lvl9pPr marL="4114800" lvl="8" indent="-292100" algn="ctr">
              <a:lnSpc>
                <a:spcPct val="115000"/>
              </a:lnSpc>
              <a:spcBef>
                <a:spcPts val="1600"/>
              </a:spcBef>
              <a:spcAft>
                <a:spcPts val="1600"/>
              </a:spcAft>
              <a:buSzPts val="1000"/>
              <a:buChar char="■"/>
              <a:defRPr sz="1000" b="1"/>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p:cSld name="TITLE_AND_BODY_2">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ga66a29d8c0_0_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ga66a29d8c0_0_52"/>
          <p:cNvSpPr txBox="1">
            <a:spLocks noGrp="1"/>
          </p:cNvSpPr>
          <p:nvPr>
            <p:ph type="body" idx="1"/>
          </p:nvPr>
        </p:nvSpPr>
        <p:spPr>
          <a:xfrm>
            <a:off x="311700" y="1152475"/>
            <a:ext cx="3999900" cy="28263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ga66a29d8c0_0_52"/>
          <p:cNvSpPr txBox="1">
            <a:spLocks noGrp="1"/>
          </p:cNvSpPr>
          <p:nvPr>
            <p:ph type="body" idx="2"/>
          </p:nvPr>
        </p:nvSpPr>
        <p:spPr>
          <a:xfrm>
            <a:off x="4832400" y="1152475"/>
            <a:ext cx="3999900" cy="28263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TITLE_AND_BODY_1">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ga66a29d8c0_0_4"/>
          <p:cNvSpPr/>
          <p:nvPr/>
        </p:nvSpPr>
        <p:spPr>
          <a:xfrm>
            <a:off x="4572000" y="-125"/>
            <a:ext cx="4572000" cy="41979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ga66a29d8c0_0_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7" name="Google Shape;37;ga66a29d8c0_0_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1600"/>
              </a:spcBef>
              <a:spcAft>
                <a:spcPts val="0"/>
              </a:spcAft>
              <a:buSzPts val="2100"/>
              <a:buNone/>
              <a:defRPr sz="2100"/>
            </a:lvl2pPr>
            <a:lvl3pPr lvl="2" algn="ctr">
              <a:lnSpc>
                <a:spcPct val="100000"/>
              </a:lnSpc>
              <a:spcBef>
                <a:spcPts val="1600"/>
              </a:spcBef>
              <a:spcAft>
                <a:spcPts val="0"/>
              </a:spcAft>
              <a:buSzPts val="2100"/>
              <a:buNone/>
              <a:defRPr sz="2100"/>
            </a:lvl3pPr>
            <a:lvl4pPr lvl="3" algn="ctr">
              <a:lnSpc>
                <a:spcPct val="100000"/>
              </a:lnSpc>
              <a:spcBef>
                <a:spcPts val="1600"/>
              </a:spcBef>
              <a:spcAft>
                <a:spcPts val="0"/>
              </a:spcAft>
              <a:buSzPts val="2100"/>
              <a:buNone/>
              <a:defRPr sz="2100"/>
            </a:lvl4pPr>
            <a:lvl5pPr lvl="4" algn="ctr">
              <a:lnSpc>
                <a:spcPct val="100000"/>
              </a:lnSpc>
              <a:spcBef>
                <a:spcPts val="1600"/>
              </a:spcBef>
              <a:spcAft>
                <a:spcPts val="0"/>
              </a:spcAft>
              <a:buSzPts val="2100"/>
              <a:buNone/>
              <a:defRPr sz="2100"/>
            </a:lvl5pPr>
            <a:lvl6pPr lvl="5" algn="ctr">
              <a:lnSpc>
                <a:spcPct val="100000"/>
              </a:lnSpc>
              <a:spcBef>
                <a:spcPts val="1600"/>
              </a:spcBef>
              <a:spcAft>
                <a:spcPts val="0"/>
              </a:spcAft>
              <a:buSzPts val="2100"/>
              <a:buNone/>
              <a:defRPr sz="2100"/>
            </a:lvl6pPr>
            <a:lvl7pPr lvl="6" algn="ctr">
              <a:lnSpc>
                <a:spcPct val="100000"/>
              </a:lnSpc>
              <a:spcBef>
                <a:spcPts val="1600"/>
              </a:spcBef>
              <a:spcAft>
                <a:spcPts val="0"/>
              </a:spcAft>
              <a:buSzPts val="2100"/>
              <a:buNone/>
              <a:defRPr sz="2100"/>
            </a:lvl7pPr>
            <a:lvl8pPr lvl="7" algn="ctr">
              <a:lnSpc>
                <a:spcPct val="100000"/>
              </a:lnSpc>
              <a:spcBef>
                <a:spcPts val="1600"/>
              </a:spcBef>
              <a:spcAft>
                <a:spcPts val="0"/>
              </a:spcAft>
              <a:buSzPts val="2100"/>
              <a:buNone/>
              <a:defRPr sz="2100"/>
            </a:lvl8pPr>
            <a:lvl9pPr lvl="8" algn="ctr">
              <a:lnSpc>
                <a:spcPct val="100000"/>
              </a:lnSpc>
              <a:spcBef>
                <a:spcPts val="1600"/>
              </a:spcBef>
              <a:spcAft>
                <a:spcPts val="0"/>
              </a:spcAft>
              <a:buSzPts val="2100"/>
              <a:buNone/>
              <a:defRPr sz="2100"/>
            </a:lvl9pPr>
          </a:lstStyle>
          <a:p>
            <a:endParaRPr/>
          </a:p>
        </p:txBody>
      </p:sp>
      <p:sp>
        <p:nvSpPr>
          <p:cNvPr id="38" name="Google Shape;38;ga66a29d8c0_0_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81000" algn="l">
              <a:lnSpc>
                <a:spcPct val="115000"/>
              </a:lnSpc>
              <a:spcBef>
                <a:spcPts val="0"/>
              </a:spcBef>
              <a:spcAft>
                <a:spcPts val="0"/>
              </a:spcAft>
              <a:buSzPts val="2400"/>
              <a:buChar char="●"/>
              <a:defRPr/>
            </a:lvl1pPr>
            <a:lvl2pPr marL="914400" lvl="1" indent="-342900" algn="l">
              <a:lnSpc>
                <a:spcPct val="115000"/>
              </a:lnSpc>
              <a:spcBef>
                <a:spcPts val="160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Content">
  <p:cSld name="TITLE_AND_BODY_1_2">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ga66a29d8c0_0_176"/>
          <p:cNvSpPr txBox="1">
            <a:spLocks noGrp="1"/>
          </p:cNvSpPr>
          <p:nvPr>
            <p:ph type="title"/>
          </p:nvPr>
        </p:nvSpPr>
        <p:spPr>
          <a:xfrm>
            <a:off x="4698275" y="189950"/>
            <a:ext cx="5311200" cy="111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sp>
        <p:nvSpPr>
          <p:cNvPr id="41" name="Google Shape;41;ga66a29d8c0_0_176"/>
          <p:cNvSpPr txBox="1">
            <a:spLocks noGrp="1"/>
          </p:cNvSpPr>
          <p:nvPr>
            <p:ph type="subTitle" idx="1"/>
          </p:nvPr>
        </p:nvSpPr>
        <p:spPr>
          <a:xfrm>
            <a:off x="4696224" y="1709442"/>
            <a:ext cx="3367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400"/>
              <a:buNone/>
              <a:defRPr sz="1200"/>
            </a:lvl7pPr>
            <a:lvl8pPr lvl="7" algn="l">
              <a:lnSpc>
                <a:spcPct val="115000"/>
              </a:lnSpc>
              <a:spcBef>
                <a:spcPts val="0"/>
              </a:spcBef>
              <a:spcAft>
                <a:spcPts val="0"/>
              </a:spcAft>
              <a:buSzPts val="1400"/>
              <a:buNone/>
              <a:defRPr sz="1200"/>
            </a:lvl8pPr>
            <a:lvl9pPr lvl="8" algn="l">
              <a:lnSpc>
                <a:spcPct val="115000"/>
              </a:lnSpc>
              <a:spcBef>
                <a:spcPts val="0"/>
              </a:spcBef>
              <a:spcAft>
                <a:spcPts val="0"/>
              </a:spcAft>
              <a:buSzPts val="1400"/>
              <a:buNone/>
              <a:defRPr sz="1200"/>
            </a:lvl9pPr>
          </a:lstStyle>
          <a:p>
            <a:endParaRPr/>
          </a:p>
        </p:txBody>
      </p:sp>
      <p:sp>
        <p:nvSpPr>
          <p:cNvPr id="42" name="Google Shape;42;ga66a29d8c0_0_176"/>
          <p:cNvSpPr/>
          <p:nvPr/>
        </p:nvSpPr>
        <p:spPr>
          <a:xfrm>
            <a:off x="4572000" y="429350"/>
            <a:ext cx="4112100" cy="635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
        <p:nvSpPr>
          <p:cNvPr id="43" name="Google Shape;43;ga66a29d8c0_0_176"/>
          <p:cNvSpPr txBox="1">
            <a:spLocks noGrp="1"/>
          </p:cNvSpPr>
          <p:nvPr>
            <p:ph type="title" idx="2"/>
          </p:nvPr>
        </p:nvSpPr>
        <p:spPr>
          <a:xfrm>
            <a:off x="4696225" y="1198788"/>
            <a:ext cx="5311200" cy="68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44" name="Google Shape;44;ga66a29d8c0_0_176"/>
          <p:cNvSpPr txBox="1">
            <a:spLocks noGrp="1"/>
          </p:cNvSpPr>
          <p:nvPr>
            <p:ph type="subTitle" idx="3"/>
          </p:nvPr>
        </p:nvSpPr>
        <p:spPr>
          <a:xfrm>
            <a:off x="4696224" y="2836672"/>
            <a:ext cx="3367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400"/>
              <a:buNone/>
              <a:defRPr sz="1200"/>
            </a:lvl7pPr>
            <a:lvl8pPr lvl="7" algn="l">
              <a:lnSpc>
                <a:spcPct val="115000"/>
              </a:lnSpc>
              <a:spcBef>
                <a:spcPts val="0"/>
              </a:spcBef>
              <a:spcAft>
                <a:spcPts val="0"/>
              </a:spcAft>
              <a:buSzPts val="1400"/>
              <a:buNone/>
              <a:defRPr sz="1200"/>
            </a:lvl8pPr>
            <a:lvl9pPr lvl="8" algn="l">
              <a:lnSpc>
                <a:spcPct val="115000"/>
              </a:lnSpc>
              <a:spcBef>
                <a:spcPts val="0"/>
              </a:spcBef>
              <a:spcAft>
                <a:spcPts val="0"/>
              </a:spcAft>
              <a:buSzPts val="1400"/>
              <a:buNone/>
              <a:defRPr sz="1200"/>
            </a:lvl9pPr>
          </a:lstStyle>
          <a:p>
            <a:endParaRPr/>
          </a:p>
        </p:txBody>
      </p:sp>
      <p:sp>
        <p:nvSpPr>
          <p:cNvPr id="45" name="Google Shape;45;ga66a29d8c0_0_176"/>
          <p:cNvSpPr txBox="1">
            <a:spLocks noGrp="1"/>
          </p:cNvSpPr>
          <p:nvPr>
            <p:ph type="title" idx="4"/>
          </p:nvPr>
        </p:nvSpPr>
        <p:spPr>
          <a:xfrm>
            <a:off x="4696225" y="2326013"/>
            <a:ext cx="5311200" cy="68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46" name="Google Shape;46;ga66a29d8c0_0_176"/>
          <p:cNvSpPr/>
          <p:nvPr/>
        </p:nvSpPr>
        <p:spPr>
          <a:xfrm>
            <a:off x="0" y="0"/>
            <a:ext cx="2855700" cy="4221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a66a29d8c0_0_176"/>
          <p:cNvSpPr/>
          <p:nvPr/>
        </p:nvSpPr>
        <p:spPr>
          <a:xfrm>
            <a:off x="3582225" y="1426175"/>
            <a:ext cx="838800" cy="819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ga66a29d8c0_0_176"/>
          <p:cNvSpPr/>
          <p:nvPr/>
        </p:nvSpPr>
        <p:spPr>
          <a:xfrm>
            <a:off x="3582225" y="2553400"/>
            <a:ext cx="838800" cy="819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a66a29d8c0_0_176"/>
          <p:cNvSpPr txBox="1">
            <a:spLocks noGrp="1"/>
          </p:cNvSpPr>
          <p:nvPr>
            <p:ph type="title" idx="5"/>
          </p:nvPr>
        </p:nvSpPr>
        <p:spPr>
          <a:xfrm>
            <a:off x="3372225" y="1518275"/>
            <a:ext cx="1258800" cy="63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800"/>
              <a:buNone/>
              <a:defRPr sz="2800" b="1">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0" name="Google Shape;50;ga66a29d8c0_0_176"/>
          <p:cNvSpPr txBox="1">
            <a:spLocks noGrp="1"/>
          </p:cNvSpPr>
          <p:nvPr>
            <p:ph type="title" idx="6"/>
          </p:nvPr>
        </p:nvSpPr>
        <p:spPr>
          <a:xfrm>
            <a:off x="3372225" y="2645500"/>
            <a:ext cx="1258800" cy="63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800"/>
              <a:buNone/>
              <a:defRPr sz="2800" b="1">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vy with Title and Text">
  <p:cSld name="TITLE_AND_BODY_1_1">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ga66a29d8c0_0_117"/>
          <p:cNvSpPr/>
          <p:nvPr/>
        </p:nvSpPr>
        <p:spPr>
          <a:xfrm>
            <a:off x="0" y="493950"/>
            <a:ext cx="9144000" cy="3088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ga66a29d8c0_0_117"/>
          <p:cNvSpPr txBox="1">
            <a:spLocks noGrp="1"/>
          </p:cNvSpPr>
          <p:nvPr>
            <p:ph type="title"/>
          </p:nvPr>
        </p:nvSpPr>
        <p:spPr>
          <a:xfrm>
            <a:off x="4696275" y="1725450"/>
            <a:ext cx="3055500" cy="111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rgbClr val="FFFFFF"/>
              </a:buClr>
              <a:buSzPts val="3600"/>
              <a:buNone/>
              <a:defRPr b="1">
                <a:solidFill>
                  <a:srgbClr val="FFFFFF"/>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54" name="Google Shape;54;ga66a29d8c0_0_117"/>
          <p:cNvSpPr txBox="1">
            <a:spLocks noGrp="1"/>
          </p:cNvSpPr>
          <p:nvPr>
            <p:ph type="subTitle" idx="1"/>
          </p:nvPr>
        </p:nvSpPr>
        <p:spPr>
          <a:xfrm>
            <a:off x="4696275" y="2839950"/>
            <a:ext cx="2770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400">
                <a:solidFill>
                  <a:schemeClr val="lt2"/>
                </a:solidFill>
              </a:defRPr>
            </a:lvl1pPr>
            <a:lvl2pPr lvl="1" algn="l">
              <a:lnSpc>
                <a:spcPct val="115000"/>
              </a:lnSpc>
              <a:spcBef>
                <a:spcPts val="0"/>
              </a:spcBef>
              <a:spcAft>
                <a:spcPts val="0"/>
              </a:spcAft>
              <a:buSzPts val="1800"/>
              <a:buNone/>
              <a:defRPr>
                <a:solidFill>
                  <a:srgbClr val="666666"/>
                </a:solidFill>
              </a:defRPr>
            </a:lvl2pPr>
            <a:lvl3pPr lvl="2" algn="l">
              <a:lnSpc>
                <a:spcPct val="115000"/>
              </a:lnSpc>
              <a:spcBef>
                <a:spcPts val="0"/>
              </a:spcBef>
              <a:spcAft>
                <a:spcPts val="0"/>
              </a:spcAft>
              <a:buSzPts val="1800"/>
              <a:buNone/>
              <a:defRPr>
                <a:solidFill>
                  <a:srgbClr val="666666"/>
                </a:solidFill>
              </a:defRPr>
            </a:lvl3pPr>
            <a:lvl4pPr lvl="3" algn="l">
              <a:lnSpc>
                <a:spcPct val="115000"/>
              </a:lnSpc>
              <a:spcBef>
                <a:spcPts val="0"/>
              </a:spcBef>
              <a:spcAft>
                <a:spcPts val="0"/>
              </a:spcAft>
              <a:buSzPts val="1800"/>
              <a:buNone/>
              <a:defRPr>
                <a:solidFill>
                  <a:srgbClr val="666666"/>
                </a:solidFill>
              </a:defRPr>
            </a:lvl4pPr>
            <a:lvl5pPr lvl="4" algn="l">
              <a:lnSpc>
                <a:spcPct val="115000"/>
              </a:lnSpc>
              <a:spcBef>
                <a:spcPts val="0"/>
              </a:spcBef>
              <a:spcAft>
                <a:spcPts val="0"/>
              </a:spcAft>
              <a:buSzPts val="1800"/>
              <a:buNone/>
              <a:defRPr>
                <a:solidFill>
                  <a:srgbClr val="666666"/>
                </a:solidFill>
              </a:defRPr>
            </a:lvl5pPr>
            <a:lvl6pPr lvl="5" algn="l">
              <a:lnSpc>
                <a:spcPct val="115000"/>
              </a:lnSpc>
              <a:spcBef>
                <a:spcPts val="0"/>
              </a:spcBef>
              <a:spcAft>
                <a:spcPts val="0"/>
              </a:spcAft>
              <a:buSzPts val="1800"/>
              <a:buNone/>
              <a:defRPr>
                <a:solidFill>
                  <a:srgbClr val="666666"/>
                </a:solidFill>
              </a:defRPr>
            </a:lvl6pPr>
            <a:lvl7pPr lvl="6" algn="l">
              <a:lnSpc>
                <a:spcPct val="115000"/>
              </a:lnSpc>
              <a:spcBef>
                <a:spcPts val="0"/>
              </a:spcBef>
              <a:spcAft>
                <a:spcPts val="0"/>
              </a:spcAft>
              <a:buSzPts val="1400"/>
              <a:buNone/>
              <a:defRPr>
                <a:solidFill>
                  <a:srgbClr val="666666"/>
                </a:solidFill>
              </a:defRPr>
            </a:lvl7pPr>
            <a:lvl8pPr lvl="7" algn="l">
              <a:lnSpc>
                <a:spcPct val="115000"/>
              </a:lnSpc>
              <a:spcBef>
                <a:spcPts val="0"/>
              </a:spcBef>
              <a:spcAft>
                <a:spcPts val="0"/>
              </a:spcAft>
              <a:buSzPts val="1400"/>
              <a:buNone/>
              <a:defRPr>
                <a:solidFill>
                  <a:srgbClr val="666666"/>
                </a:solidFill>
              </a:defRPr>
            </a:lvl8pPr>
            <a:lvl9pPr lvl="8" algn="l">
              <a:lnSpc>
                <a:spcPct val="115000"/>
              </a:lnSpc>
              <a:spcBef>
                <a:spcPts val="0"/>
              </a:spcBef>
              <a:spcAft>
                <a:spcPts val="0"/>
              </a:spcAft>
              <a:buSzPts val="1400"/>
              <a:buNone/>
              <a:defRPr>
                <a:solidFill>
                  <a:srgbClr val="666666"/>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gb3e5da9f11_0_20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7" name="Google Shape;57;gb3e5da9f11_0_20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58" name="Google Shape;58;gb3e5da9f11_0_2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endParaRPr/>
          </a:p>
        </p:txBody>
      </p:sp>
      <p:sp>
        <p:nvSpPr>
          <p:cNvPr id="8" name="Google Shape;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in.gov/doe/files/foundations-2015-august-12.pdf" TargetMode="Externa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oac.edu.au/news-views/sensory-pla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CE78-08F7-0960-2E0D-82C85BC329A5}"/>
              </a:ext>
            </a:extLst>
          </p:cNvPr>
          <p:cNvSpPr>
            <a:spLocks noGrp="1"/>
          </p:cNvSpPr>
          <p:nvPr>
            <p:ph type="ctrTitle"/>
          </p:nvPr>
        </p:nvSpPr>
        <p:spPr/>
        <p:txBody>
          <a:bodyPr/>
          <a:lstStyle/>
          <a:p>
            <a:r>
              <a:rPr lang="en-US" dirty="0"/>
              <a:t>More Than Sand and Water</a:t>
            </a:r>
          </a:p>
        </p:txBody>
      </p:sp>
      <p:sp>
        <p:nvSpPr>
          <p:cNvPr id="3" name="Subtitle 2">
            <a:extLst>
              <a:ext uri="{FF2B5EF4-FFF2-40B4-BE49-F238E27FC236}">
                <a16:creationId xmlns:a16="http://schemas.microsoft.com/office/drawing/2014/main" id="{F9F19B42-C18C-C296-59E1-01546CFCFDEC}"/>
              </a:ext>
            </a:extLst>
          </p:cNvPr>
          <p:cNvSpPr>
            <a:spLocks noGrp="1"/>
          </p:cNvSpPr>
          <p:nvPr>
            <p:ph type="subTitle" idx="1"/>
          </p:nvPr>
        </p:nvSpPr>
        <p:spPr/>
        <p:txBody>
          <a:bodyPr/>
          <a:lstStyle/>
          <a:p>
            <a:r>
              <a:rPr lang="en-US" dirty="0"/>
              <a:t>Presented by Angielena Williams and Kristin Parisi</a:t>
            </a:r>
          </a:p>
        </p:txBody>
      </p:sp>
      <p:sp>
        <p:nvSpPr>
          <p:cNvPr id="5" name="TextBox 4">
            <a:extLst>
              <a:ext uri="{FF2B5EF4-FFF2-40B4-BE49-F238E27FC236}">
                <a16:creationId xmlns:a16="http://schemas.microsoft.com/office/drawing/2014/main" id="{BABCB51E-8713-F6F3-6005-B51C23A670CE}"/>
              </a:ext>
            </a:extLst>
          </p:cNvPr>
          <p:cNvSpPr txBox="1"/>
          <p:nvPr/>
        </p:nvSpPr>
        <p:spPr>
          <a:xfrm>
            <a:off x="2286000" y="2417373"/>
            <a:ext cx="4572000" cy="307777"/>
          </a:xfrm>
          <a:prstGeom prst="rect">
            <a:avLst/>
          </a:prstGeom>
          <a:noFill/>
        </p:spPr>
        <p:txBody>
          <a:bodyPr wrap="square">
            <a:spAutoFit/>
          </a:bodyPr>
          <a:lstStyle/>
          <a:p>
            <a:r>
              <a:rPr lang="en-US" b="0" dirty="0">
                <a:effectLst/>
              </a:rPr>
              <a:t> </a:t>
            </a:r>
            <a:endParaRPr lang="en-US" dirty="0"/>
          </a:p>
        </p:txBody>
      </p:sp>
      <p:pic>
        <p:nvPicPr>
          <p:cNvPr id="7" name="Picture 6">
            <a:extLst>
              <a:ext uri="{FF2B5EF4-FFF2-40B4-BE49-F238E27FC236}">
                <a16:creationId xmlns:a16="http://schemas.microsoft.com/office/drawing/2014/main" id="{E455E704-E36D-4D48-5ADD-AD985D381A88}"/>
              </a:ext>
            </a:extLst>
          </p:cNvPr>
          <p:cNvPicPr>
            <a:picLocks noChangeAspect="1"/>
          </p:cNvPicPr>
          <p:nvPr/>
        </p:nvPicPr>
        <p:blipFill>
          <a:blip r:embed="rId2"/>
          <a:stretch>
            <a:fillRect/>
          </a:stretch>
        </p:blipFill>
        <p:spPr>
          <a:xfrm>
            <a:off x="0" y="15520"/>
            <a:ext cx="9144000" cy="5112460"/>
          </a:xfrm>
          <a:prstGeom prst="rect">
            <a:avLst/>
          </a:prstGeom>
        </p:spPr>
      </p:pic>
    </p:spTree>
    <p:extLst>
      <p:ext uri="{BB962C8B-B14F-4D97-AF65-F5344CB8AC3E}">
        <p14:creationId xmlns:p14="http://schemas.microsoft.com/office/powerpoint/2010/main" val="2041697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994BE0-0B83-B0BA-4F82-B794D3D45CDF}"/>
              </a:ext>
            </a:extLst>
          </p:cNvPr>
          <p:cNvSpPr>
            <a:spLocks noGrp="1"/>
          </p:cNvSpPr>
          <p:nvPr>
            <p:ph type="subTitle" idx="1"/>
          </p:nvPr>
        </p:nvSpPr>
        <p:spPr>
          <a:xfrm>
            <a:off x="311700" y="3351837"/>
            <a:ext cx="8520600" cy="792600"/>
          </a:xfrm>
        </p:spPr>
        <p:txBody>
          <a:bodyPr/>
          <a:lstStyle/>
          <a:p>
            <a:r>
              <a:rPr lang="en-US" b="1" dirty="0"/>
              <a:t>Relative Indiana Early Learning Foundations</a:t>
            </a:r>
          </a:p>
          <a:p>
            <a:endParaRPr lang="en-US" b="1" dirty="0"/>
          </a:p>
        </p:txBody>
      </p:sp>
      <p:pic>
        <p:nvPicPr>
          <p:cNvPr id="4" name="Picture 3">
            <a:extLst>
              <a:ext uri="{FF2B5EF4-FFF2-40B4-BE49-F238E27FC236}">
                <a16:creationId xmlns:a16="http://schemas.microsoft.com/office/drawing/2014/main" id="{37F24350-5169-D46D-4A70-880FB2C8F327}"/>
              </a:ext>
            </a:extLst>
          </p:cNvPr>
          <p:cNvPicPr>
            <a:picLocks noChangeAspect="1"/>
          </p:cNvPicPr>
          <p:nvPr/>
        </p:nvPicPr>
        <p:blipFill>
          <a:blip r:embed="rId2"/>
          <a:stretch>
            <a:fillRect/>
          </a:stretch>
        </p:blipFill>
        <p:spPr>
          <a:xfrm>
            <a:off x="311700" y="413949"/>
            <a:ext cx="8520600" cy="2853686"/>
          </a:xfrm>
          <a:prstGeom prst="rect">
            <a:avLst/>
          </a:prstGeom>
          <a:solidFill>
            <a:schemeClr val="accent3">
              <a:lumMod val="20000"/>
              <a:lumOff val="80000"/>
            </a:schemeClr>
          </a:solidFill>
        </p:spPr>
      </p:pic>
    </p:spTree>
    <p:extLst>
      <p:ext uri="{BB962C8B-B14F-4D97-AF65-F5344CB8AC3E}">
        <p14:creationId xmlns:p14="http://schemas.microsoft.com/office/powerpoint/2010/main" val="3790645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0C447-E89C-8727-CFE0-5E38F2FD4C6E}"/>
              </a:ext>
            </a:extLst>
          </p:cNvPr>
          <p:cNvSpPr>
            <a:spLocks noGrp="1"/>
          </p:cNvSpPr>
          <p:nvPr>
            <p:ph type="title"/>
          </p:nvPr>
        </p:nvSpPr>
        <p:spPr/>
        <p:txBody>
          <a:bodyPr/>
          <a:lstStyle/>
          <a:p>
            <a:r>
              <a:rPr lang="en-US" dirty="0"/>
              <a:t>Characteristics of Sensory Seekers</a:t>
            </a:r>
          </a:p>
        </p:txBody>
      </p:sp>
      <p:sp>
        <p:nvSpPr>
          <p:cNvPr id="3" name="Text Placeholder 2">
            <a:extLst>
              <a:ext uri="{FF2B5EF4-FFF2-40B4-BE49-F238E27FC236}">
                <a16:creationId xmlns:a16="http://schemas.microsoft.com/office/drawing/2014/main" id="{22085C5A-8C15-E72D-EB75-C2A93DFDA3F7}"/>
              </a:ext>
            </a:extLst>
          </p:cNvPr>
          <p:cNvSpPr>
            <a:spLocks noGrp="1"/>
          </p:cNvSpPr>
          <p:nvPr>
            <p:ph type="body" idx="1"/>
          </p:nvPr>
        </p:nvSpPr>
        <p:spPr>
          <a:xfrm>
            <a:off x="311699" y="1152475"/>
            <a:ext cx="8520599" cy="2826300"/>
          </a:xfrm>
        </p:spPr>
        <p:txBody>
          <a:bodyPr/>
          <a:lstStyle/>
          <a:p>
            <a:r>
              <a:rPr lang="en-US" dirty="0"/>
              <a:t>Poor transitions from one activity to another</a:t>
            </a:r>
          </a:p>
          <a:p>
            <a:r>
              <a:rPr lang="en-US" dirty="0"/>
              <a:t>Inability to sit at circle time in a defined space</a:t>
            </a:r>
          </a:p>
          <a:p>
            <a:r>
              <a:rPr lang="en-US" dirty="0"/>
              <a:t>Eloping or fleeing</a:t>
            </a:r>
          </a:p>
          <a:p>
            <a:r>
              <a:rPr lang="en-US" dirty="0"/>
              <a:t>Struggling to “settle down’</a:t>
            </a:r>
          </a:p>
          <a:p>
            <a:r>
              <a:rPr lang="en-US" dirty="0"/>
              <a:t>Fidgety</a:t>
            </a:r>
          </a:p>
          <a:p>
            <a:r>
              <a:rPr lang="en-US" dirty="0"/>
              <a:t>Seeking movement</a:t>
            </a:r>
          </a:p>
          <a:p>
            <a:r>
              <a:rPr lang="en-US" dirty="0"/>
              <a:t>Bite, suck, chew, mouth nonfood items</a:t>
            </a:r>
          </a:p>
          <a:p>
            <a:r>
              <a:rPr lang="en-US" dirty="0"/>
              <a:t>Poor motor planning</a:t>
            </a:r>
          </a:p>
          <a:p>
            <a:r>
              <a:rPr lang="en-US" dirty="0"/>
              <a:t>Struggle with potty training</a:t>
            </a:r>
          </a:p>
          <a:p>
            <a:r>
              <a:rPr lang="en-US" dirty="0"/>
              <a:t>Exhibit impulsivity by moving quickly from one activity to another</a:t>
            </a:r>
          </a:p>
          <a:p>
            <a:pPr marL="139700" indent="0" algn="ctr">
              <a:buNone/>
            </a:pPr>
            <a:r>
              <a:rPr lang="en-US" sz="1000" dirty="0"/>
              <a:t>Wilmot, Kerian, Wired Differently A Teacher’s Guide to Understanding Sensory Processing Challenges, 2020 </a:t>
            </a:r>
          </a:p>
          <a:p>
            <a:endParaRPr lang="en-US" dirty="0"/>
          </a:p>
        </p:txBody>
      </p:sp>
    </p:spTree>
    <p:extLst>
      <p:ext uri="{BB962C8B-B14F-4D97-AF65-F5344CB8AC3E}">
        <p14:creationId xmlns:p14="http://schemas.microsoft.com/office/powerpoint/2010/main" val="3096649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C01AC-09F5-F0CB-E441-0CD7438E6C09}"/>
              </a:ext>
            </a:extLst>
          </p:cNvPr>
          <p:cNvSpPr>
            <a:spLocks noGrp="1"/>
          </p:cNvSpPr>
          <p:nvPr>
            <p:ph type="title"/>
          </p:nvPr>
        </p:nvSpPr>
        <p:spPr/>
        <p:txBody>
          <a:bodyPr/>
          <a:lstStyle/>
          <a:p>
            <a:r>
              <a:rPr lang="en-US" dirty="0"/>
              <a:t>Managing Behaviors</a:t>
            </a:r>
          </a:p>
        </p:txBody>
      </p:sp>
      <p:sp>
        <p:nvSpPr>
          <p:cNvPr id="4" name="Text Placeholder 3">
            <a:extLst>
              <a:ext uri="{FF2B5EF4-FFF2-40B4-BE49-F238E27FC236}">
                <a16:creationId xmlns:a16="http://schemas.microsoft.com/office/drawing/2014/main" id="{1AA8B5D4-F68A-45FF-6C32-FD43A283917C}"/>
              </a:ext>
            </a:extLst>
          </p:cNvPr>
          <p:cNvSpPr>
            <a:spLocks noGrp="1"/>
          </p:cNvSpPr>
          <p:nvPr>
            <p:ph type="body" idx="2"/>
          </p:nvPr>
        </p:nvSpPr>
        <p:spPr/>
        <p:txBody>
          <a:bodyPr/>
          <a:lstStyle/>
          <a:p>
            <a:r>
              <a:rPr lang="en-US" dirty="0"/>
              <a:t>Body awareness and tone</a:t>
            </a:r>
          </a:p>
          <a:p>
            <a:r>
              <a:rPr lang="en-US" dirty="0"/>
              <a:t>Use of touch</a:t>
            </a:r>
          </a:p>
          <a:p>
            <a:r>
              <a:rPr lang="en-US" dirty="0"/>
              <a:t>Environmental stimulation</a:t>
            </a:r>
          </a:p>
          <a:p>
            <a:r>
              <a:rPr lang="en-US" dirty="0"/>
              <a:t>Calming space</a:t>
            </a:r>
          </a:p>
          <a:p>
            <a:r>
              <a:rPr lang="en-US" dirty="0"/>
              <a:t>Empathy</a:t>
            </a:r>
          </a:p>
          <a:p>
            <a:r>
              <a:rPr lang="en-US" dirty="0"/>
              <a:t>Debrief</a:t>
            </a:r>
          </a:p>
          <a:p>
            <a:endParaRPr lang="en-US" dirty="0"/>
          </a:p>
        </p:txBody>
      </p:sp>
      <p:pic>
        <p:nvPicPr>
          <p:cNvPr id="5" name="Picture 4">
            <a:extLst>
              <a:ext uri="{FF2B5EF4-FFF2-40B4-BE49-F238E27FC236}">
                <a16:creationId xmlns:a16="http://schemas.microsoft.com/office/drawing/2014/main" id="{59123D83-25CA-9381-BDB3-459DB043C2D2}"/>
              </a:ext>
            </a:extLst>
          </p:cNvPr>
          <p:cNvPicPr>
            <a:picLocks noChangeAspect="1"/>
          </p:cNvPicPr>
          <p:nvPr/>
        </p:nvPicPr>
        <p:blipFill>
          <a:blip r:embed="rId2"/>
          <a:stretch>
            <a:fillRect/>
          </a:stretch>
        </p:blipFill>
        <p:spPr>
          <a:xfrm>
            <a:off x="315162" y="1099766"/>
            <a:ext cx="4646804" cy="2891259"/>
          </a:xfrm>
          <a:prstGeom prst="rect">
            <a:avLst/>
          </a:prstGeom>
        </p:spPr>
      </p:pic>
    </p:spTree>
    <p:extLst>
      <p:ext uri="{BB962C8B-B14F-4D97-AF65-F5344CB8AC3E}">
        <p14:creationId xmlns:p14="http://schemas.microsoft.com/office/powerpoint/2010/main" val="3115060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ACC6B3-246E-F1AC-EE49-F1D7131E561E}"/>
              </a:ext>
            </a:extLst>
          </p:cNvPr>
          <p:cNvPicPr>
            <a:picLocks noChangeAspect="1"/>
          </p:cNvPicPr>
          <p:nvPr/>
        </p:nvPicPr>
        <p:blipFill>
          <a:blip r:embed="rId2"/>
          <a:stretch>
            <a:fillRect/>
          </a:stretch>
        </p:blipFill>
        <p:spPr>
          <a:xfrm>
            <a:off x="87405" y="92229"/>
            <a:ext cx="2037735" cy="1823977"/>
          </a:xfrm>
          <a:prstGeom prst="rect">
            <a:avLst/>
          </a:prstGeom>
        </p:spPr>
      </p:pic>
      <p:pic>
        <p:nvPicPr>
          <p:cNvPr id="5" name="Picture 4">
            <a:extLst>
              <a:ext uri="{FF2B5EF4-FFF2-40B4-BE49-F238E27FC236}">
                <a16:creationId xmlns:a16="http://schemas.microsoft.com/office/drawing/2014/main" id="{EED0962F-FC23-47B5-0E9E-6D5AAE0F4E2B}"/>
              </a:ext>
            </a:extLst>
          </p:cNvPr>
          <p:cNvPicPr>
            <a:picLocks noChangeAspect="1"/>
          </p:cNvPicPr>
          <p:nvPr/>
        </p:nvPicPr>
        <p:blipFill>
          <a:blip r:embed="rId3"/>
          <a:stretch>
            <a:fillRect/>
          </a:stretch>
        </p:blipFill>
        <p:spPr>
          <a:xfrm>
            <a:off x="87405" y="2043953"/>
            <a:ext cx="1793314" cy="2091556"/>
          </a:xfrm>
          <a:prstGeom prst="rect">
            <a:avLst/>
          </a:prstGeom>
        </p:spPr>
      </p:pic>
      <p:pic>
        <p:nvPicPr>
          <p:cNvPr id="6" name="Picture 5">
            <a:extLst>
              <a:ext uri="{FF2B5EF4-FFF2-40B4-BE49-F238E27FC236}">
                <a16:creationId xmlns:a16="http://schemas.microsoft.com/office/drawing/2014/main" id="{02D863D4-6D7C-2347-8928-1FD2CEDA4BD1}"/>
              </a:ext>
            </a:extLst>
          </p:cNvPr>
          <p:cNvPicPr>
            <a:picLocks noChangeAspect="1"/>
          </p:cNvPicPr>
          <p:nvPr/>
        </p:nvPicPr>
        <p:blipFill>
          <a:blip r:embed="rId4"/>
          <a:stretch>
            <a:fillRect/>
          </a:stretch>
        </p:blipFill>
        <p:spPr>
          <a:xfrm>
            <a:off x="2125140" y="2043953"/>
            <a:ext cx="1718188" cy="2091556"/>
          </a:xfrm>
          <a:prstGeom prst="rect">
            <a:avLst/>
          </a:prstGeom>
        </p:spPr>
      </p:pic>
      <p:pic>
        <p:nvPicPr>
          <p:cNvPr id="7" name="Picture 6">
            <a:extLst>
              <a:ext uri="{FF2B5EF4-FFF2-40B4-BE49-F238E27FC236}">
                <a16:creationId xmlns:a16="http://schemas.microsoft.com/office/drawing/2014/main" id="{2A4F81CB-A5C7-C56D-F069-77CCA94C8969}"/>
              </a:ext>
            </a:extLst>
          </p:cNvPr>
          <p:cNvPicPr>
            <a:picLocks noChangeAspect="1"/>
          </p:cNvPicPr>
          <p:nvPr/>
        </p:nvPicPr>
        <p:blipFill>
          <a:blip r:embed="rId5"/>
          <a:stretch>
            <a:fillRect/>
          </a:stretch>
        </p:blipFill>
        <p:spPr>
          <a:xfrm>
            <a:off x="4087749" y="2043953"/>
            <a:ext cx="1718189" cy="2091556"/>
          </a:xfrm>
          <a:prstGeom prst="rect">
            <a:avLst/>
          </a:prstGeom>
        </p:spPr>
      </p:pic>
      <p:pic>
        <p:nvPicPr>
          <p:cNvPr id="8" name="Picture 7">
            <a:extLst>
              <a:ext uri="{FF2B5EF4-FFF2-40B4-BE49-F238E27FC236}">
                <a16:creationId xmlns:a16="http://schemas.microsoft.com/office/drawing/2014/main" id="{4115CDF9-98A8-BE65-37D3-C26E827F2873}"/>
              </a:ext>
            </a:extLst>
          </p:cNvPr>
          <p:cNvPicPr>
            <a:picLocks noChangeAspect="1"/>
          </p:cNvPicPr>
          <p:nvPr/>
        </p:nvPicPr>
        <p:blipFill>
          <a:blip r:embed="rId6"/>
          <a:stretch>
            <a:fillRect/>
          </a:stretch>
        </p:blipFill>
        <p:spPr>
          <a:xfrm>
            <a:off x="6050359" y="2043953"/>
            <a:ext cx="1782553" cy="2091556"/>
          </a:xfrm>
          <a:prstGeom prst="rect">
            <a:avLst/>
          </a:prstGeom>
        </p:spPr>
      </p:pic>
      <p:pic>
        <p:nvPicPr>
          <p:cNvPr id="9" name="Picture 8">
            <a:extLst>
              <a:ext uri="{FF2B5EF4-FFF2-40B4-BE49-F238E27FC236}">
                <a16:creationId xmlns:a16="http://schemas.microsoft.com/office/drawing/2014/main" id="{E420A06A-2FC1-AA0A-7DD8-A72CFFB38055}"/>
              </a:ext>
            </a:extLst>
          </p:cNvPr>
          <p:cNvPicPr>
            <a:picLocks noChangeAspect="1"/>
          </p:cNvPicPr>
          <p:nvPr/>
        </p:nvPicPr>
        <p:blipFill>
          <a:blip r:embed="rId7"/>
          <a:stretch>
            <a:fillRect/>
          </a:stretch>
        </p:blipFill>
        <p:spPr>
          <a:xfrm>
            <a:off x="2209975" y="436330"/>
            <a:ext cx="667696" cy="377218"/>
          </a:xfrm>
          <a:prstGeom prst="rect">
            <a:avLst/>
          </a:prstGeom>
        </p:spPr>
      </p:pic>
      <p:pic>
        <p:nvPicPr>
          <p:cNvPr id="10" name="Picture 9">
            <a:extLst>
              <a:ext uri="{FF2B5EF4-FFF2-40B4-BE49-F238E27FC236}">
                <a16:creationId xmlns:a16="http://schemas.microsoft.com/office/drawing/2014/main" id="{4128E8CD-B27C-D8B1-F39F-8253A29CF6A8}"/>
              </a:ext>
            </a:extLst>
          </p:cNvPr>
          <p:cNvPicPr>
            <a:picLocks noChangeAspect="1"/>
          </p:cNvPicPr>
          <p:nvPr/>
        </p:nvPicPr>
        <p:blipFill>
          <a:blip r:embed="rId8"/>
          <a:stretch>
            <a:fillRect/>
          </a:stretch>
        </p:blipFill>
        <p:spPr>
          <a:xfrm>
            <a:off x="6598445" y="1189364"/>
            <a:ext cx="414198" cy="726842"/>
          </a:xfrm>
          <a:prstGeom prst="rect">
            <a:avLst/>
          </a:prstGeom>
        </p:spPr>
      </p:pic>
      <p:pic>
        <p:nvPicPr>
          <p:cNvPr id="11" name="Picture 10">
            <a:extLst>
              <a:ext uri="{FF2B5EF4-FFF2-40B4-BE49-F238E27FC236}">
                <a16:creationId xmlns:a16="http://schemas.microsoft.com/office/drawing/2014/main" id="{74ABBA7A-E730-B7AA-2EC1-1B438A95F52E}"/>
              </a:ext>
            </a:extLst>
          </p:cNvPr>
          <p:cNvPicPr>
            <a:picLocks noChangeAspect="1"/>
          </p:cNvPicPr>
          <p:nvPr/>
        </p:nvPicPr>
        <p:blipFill>
          <a:blip r:embed="rId9"/>
          <a:stretch>
            <a:fillRect/>
          </a:stretch>
        </p:blipFill>
        <p:spPr>
          <a:xfrm>
            <a:off x="2962506" y="248771"/>
            <a:ext cx="2695573" cy="1033835"/>
          </a:xfrm>
          <a:prstGeom prst="rect">
            <a:avLst/>
          </a:prstGeom>
        </p:spPr>
      </p:pic>
      <p:pic>
        <p:nvPicPr>
          <p:cNvPr id="12" name="Picture 11">
            <a:extLst>
              <a:ext uri="{FF2B5EF4-FFF2-40B4-BE49-F238E27FC236}">
                <a16:creationId xmlns:a16="http://schemas.microsoft.com/office/drawing/2014/main" id="{C78B5898-7156-CAE9-CE2B-A3900305C34B}"/>
              </a:ext>
            </a:extLst>
          </p:cNvPr>
          <p:cNvPicPr>
            <a:picLocks noChangeAspect="1"/>
          </p:cNvPicPr>
          <p:nvPr/>
        </p:nvPicPr>
        <p:blipFill>
          <a:blip r:embed="rId10"/>
          <a:stretch>
            <a:fillRect/>
          </a:stretch>
        </p:blipFill>
        <p:spPr>
          <a:xfrm>
            <a:off x="5963771" y="155529"/>
            <a:ext cx="2803711" cy="1127077"/>
          </a:xfrm>
          <a:prstGeom prst="rect">
            <a:avLst/>
          </a:prstGeom>
        </p:spPr>
      </p:pic>
    </p:spTree>
    <p:extLst>
      <p:ext uri="{BB962C8B-B14F-4D97-AF65-F5344CB8AC3E}">
        <p14:creationId xmlns:p14="http://schemas.microsoft.com/office/powerpoint/2010/main" val="3912508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67C84-C199-9C2A-8DD1-4DE7543E7653}"/>
              </a:ext>
            </a:extLst>
          </p:cNvPr>
          <p:cNvPicPr>
            <a:picLocks noChangeAspect="1"/>
          </p:cNvPicPr>
          <p:nvPr/>
        </p:nvPicPr>
        <p:blipFill>
          <a:blip r:embed="rId2"/>
          <a:stretch>
            <a:fillRect/>
          </a:stretch>
        </p:blipFill>
        <p:spPr>
          <a:xfrm>
            <a:off x="96047" y="74347"/>
            <a:ext cx="2156336" cy="1734282"/>
          </a:xfrm>
          <a:prstGeom prst="rect">
            <a:avLst/>
          </a:prstGeom>
        </p:spPr>
      </p:pic>
      <p:pic>
        <p:nvPicPr>
          <p:cNvPr id="5" name="Picture 4">
            <a:extLst>
              <a:ext uri="{FF2B5EF4-FFF2-40B4-BE49-F238E27FC236}">
                <a16:creationId xmlns:a16="http://schemas.microsoft.com/office/drawing/2014/main" id="{24DFB551-2887-1A1D-9640-692C7D0793AA}"/>
              </a:ext>
            </a:extLst>
          </p:cNvPr>
          <p:cNvPicPr>
            <a:picLocks noChangeAspect="1"/>
          </p:cNvPicPr>
          <p:nvPr/>
        </p:nvPicPr>
        <p:blipFill>
          <a:blip r:embed="rId3"/>
          <a:stretch>
            <a:fillRect/>
          </a:stretch>
        </p:blipFill>
        <p:spPr>
          <a:xfrm>
            <a:off x="96048" y="1888272"/>
            <a:ext cx="2156336" cy="2239976"/>
          </a:xfrm>
          <a:prstGeom prst="rect">
            <a:avLst/>
          </a:prstGeom>
        </p:spPr>
      </p:pic>
      <p:pic>
        <p:nvPicPr>
          <p:cNvPr id="6" name="Picture 5">
            <a:extLst>
              <a:ext uri="{FF2B5EF4-FFF2-40B4-BE49-F238E27FC236}">
                <a16:creationId xmlns:a16="http://schemas.microsoft.com/office/drawing/2014/main" id="{CC26E39F-1C9A-EA99-EB73-B433E07A8DF9}"/>
              </a:ext>
            </a:extLst>
          </p:cNvPr>
          <p:cNvPicPr>
            <a:picLocks noChangeAspect="1"/>
          </p:cNvPicPr>
          <p:nvPr/>
        </p:nvPicPr>
        <p:blipFill>
          <a:blip r:embed="rId4"/>
          <a:stretch>
            <a:fillRect/>
          </a:stretch>
        </p:blipFill>
        <p:spPr>
          <a:xfrm>
            <a:off x="2690527" y="1808629"/>
            <a:ext cx="2156336" cy="2319619"/>
          </a:xfrm>
          <a:prstGeom prst="rect">
            <a:avLst/>
          </a:prstGeom>
        </p:spPr>
      </p:pic>
      <p:pic>
        <p:nvPicPr>
          <p:cNvPr id="7" name="Picture 6">
            <a:extLst>
              <a:ext uri="{FF2B5EF4-FFF2-40B4-BE49-F238E27FC236}">
                <a16:creationId xmlns:a16="http://schemas.microsoft.com/office/drawing/2014/main" id="{FD1F35B2-47A6-79D7-B38B-FC48666921BE}"/>
              </a:ext>
            </a:extLst>
          </p:cNvPr>
          <p:cNvPicPr>
            <a:picLocks noChangeAspect="1"/>
          </p:cNvPicPr>
          <p:nvPr/>
        </p:nvPicPr>
        <p:blipFill>
          <a:blip r:embed="rId5"/>
          <a:stretch>
            <a:fillRect/>
          </a:stretch>
        </p:blipFill>
        <p:spPr>
          <a:xfrm>
            <a:off x="5391468" y="1808629"/>
            <a:ext cx="2616256" cy="2319619"/>
          </a:xfrm>
          <a:prstGeom prst="rect">
            <a:avLst/>
          </a:prstGeom>
        </p:spPr>
      </p:pic>
      <p:pic>
        <p:nvPicPr>
          <p:cNvPr id="8" name="Picture 7">
            <a:extLst>
              <a:ext uri="{FF2B5EF4-FFF2-40B4-BE49-F238E27FC236}">
                <a16:creationId xmlns:a16="http://schemas.microsoft.com/office/drawing/2014/main" id="{53A6E00C-B8EA-C7F6-02C6-22108942C3FC}"/>
              </a:ext>
            </a:extLst>
          </p:cNvPr>
          <p:cNvPicPr>
            <a:picLocks noChangeAspect="1"/>
          </p:cNvPicPr>
          <p:nvPr/>
        </p:nvPicPr>
        <p:blipFill>
          <a:blip r:embed="rId6"/>
          <a:stretch>
            <a:fillRect/>
          </a:stretch>
        </p:blipFill>
        <p:spPr>
          <a:xfrm>
            <a:off x="2087149" y="461296"/>
            <a:ext cx="6608637" cy="1347333"/>
          </a:xfrm>
          <a:prstGeom prst="rect">
            <a:avLst/>
          </a:prstGeom>
        </p:spPr>
      </p:pic>
    </p:spTree>
    <p:extLst>
      <p:ext uri="{BB962C8B-B14F-4D97-AF65-F5344CB8AC3E}">
        <p14:creationId xmlns:p14="http://schemas.microsoft.com/office/powerpoint/2010/main" val="874452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C6E1A4-0BC4-39DF-8645-37C204E3E7AF}"/>
              </a:ext>
            </a:extLst>
          </p:cNvPr>
          <p:cNvPicPr>
            <a:picLocks noChangeAspect="1"/>
          </p:cNvPicPr>
          <p:nvPr/>
        </p:nvPicPr>
        <p:blipFill>
          <a:blip r:embed="rId2"/>
          <a:stretch>
            <a:fillRect/>
          </a:stretch>
        </p:blipFill>
        <p:spPr>
          <a:xfrm>
            <a:off x="627546" y="0"/>
            <a:ext cx="7888908" cy="1182727"/>
          </a:xfrm>
          <a:prstGeom prst="rect">
            <a:avLst/>
          </a:prstGeom>
        </p:spPr>
      </p:pic>
      <p:pic>
        <p:nvPicPr>
          <p:cNvPr id="5" name="Picture 4">
            <a:extLst>
              <a:ext uri="{FF2B5EF4-FFF2-40B4-BE49-F238E27FC236}">
                <a16:creationId xmlns:a16="http://schemas.microsoft.com/office/drawing/2014/main" id="{978E05C5-FE7D-DC67-F4E5-E6B6C6E050BF}"/>
              </a:ext>
            </a:extLst>
          </p:cNvPr>
          <p:cNvPicPr>
            <a:picLocks noChangeAspect="1"/>
          </p:cNvPicPr>
          <p:nvPr/>
        </p:nvPicPr>
        <p:blipFill>
          <a:blip r:embed="rId3"/>
          <a:stretch>
            <a:fillRect/>
          </a:stretch>
        </p:blipFill>
        <p:spPr>
          <a:xfrm>
            <a:off x="1596894" y="1182727"/>
            <a:ext cx="5950212" cy="2139881"/>
          </a:xfrm>
          <a:prstGeom prst="rect">
            <a:avLst/>
          </a:prstGeom>
        </p:spPr>
      </p:pic>
      <p:pic>
        <p:nvPicPr>
          <p:cNvPr id="6" name="Picture 5">
            <a:extLst>
              <a:ext uri="{FF2B5EF4-FFF2-40B4-BE49-F238E27FC236}">
                <a16:creationId xmlns:a16="http://schemas.microsoft.com/office/drawing/2014/main" id="{DAE1465B-904E-10F9-DBAA-F4B82DF416AA}"/>
              </a:ext>
            </a:extLst>
          </p:cNvPr>
          <p:cNvPicPr>
            <a:picLocks noChangeAspect="1"/>
          </p:cNvPicPr>
          <p:nvPr/>
        </p:nvPicPr>
        <p:blipFill>
          <a:blip r:embed="rId4"/>
          <a:stretch>
            <a:fillRect/>
          </a:stretch>
        </p:blipFill>
        <p:spPr>
          <a:xfrm>
            <a:off x="2138083" y="3214462"/>
            <a:ext cx="5812728" cy="1182728"/>
          </a:xfrm>
          <a:prstGeom prst="rect">
            <a:avLst/>
          </a:prstGeom>
        </p:spPr>
      </p:pic>
    </p:spTree>
    <p:extLst>
      <p:ext uri="{BB962C8B-B14F-4D97-AF65-F5344CB8AC3E}">
        <p14:creationId xmlns:p14="http://schemas.microsoft.com/office/powerpoint/2010/main" val="3064017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79352D-39AA-49CC-2899-3A840B4609FB}"/>
              </a:ext>
            </a:extLst>
          </p:cNvPr>
          <p:cNvPicPr>
            <a:picLocks noChangeAspect="1"/>
          </p:cNvPicPr>
          <p:nvPr/>
        </p:nvPicPr>
        <p:blipFill>
          <a:blip r:embed="rId2"/>
          <a:stretch>
            <a:fillRect/>
          </a:stretch>
        </p:blipFill>
        <p:spPr>
          <a:xfrm>
            <a:off x="246248" y="142034"/>
            <a:ext cx="2143125" cy="2143125"/>
          </a:xfrm>
          <a:prstGeom prst="rect">
            <a:avLst/>
          </a:prstGeom>
        </p:spPr>
      </p:pic>
      <p:pic>
        <p:nvPicPr>
          <p:cNvPr id="5" name="Picture 4">
            <a:extLst>
              <a:ext uri="{FF2B5EF4-FFF2-40B4-BE49-F238E27FC236}">
                <a16:creationId xmlns:a16="http://schemas.microsoft.com/office/drawing/2014/main" id="{D2EE04C5-E0F0-BC4E-EC98-EC4330A70AE7}"/>
              </a:ext>
            </a:extLst>
          </p:cNvPr>
          <p:cNvPicPr>
            <a:picLocks noChangeAspect="1"/>
          </p:cNvPicPr>
          <p:nvPr/>
        </p:nvPicPr>
        <p:blipFill>
          <a:blip r:embed="rId3"/>
          <a:stretch>
            <a:fillRect/>
          </a:stretch>
        </p:blipFill>
        <p:spPr>
          <a:xfrm>
            <a:off x="3581119" y="1213596"/>
            <a:ext cx="2143125" cy="2143125"/>
          </a:xfrm>
          <a:prstGeom prst="rect">
            <a:avLst/>
          </a:prstGeom>
        </p:spPr>
      </p:pic>
      <p:pic>
        <p:nvPicPr>
          <p:cNvPr id="6" name="Picture 5">
            <a:extLst>
              <a:ext uri="{FF2B5EF4-FFF2-40B4-BE49-F238E27FC236}">
                <a16:creationId xmlns:a16="http://schemas.microsoft.com/office/drawing/2014/main" id="{40CDA931-C86F-00C3-7E92-242DA34C72E6}"/>
              </a:ext>
            </a:extLst>
          </p:cNvPr>
          <p:cNvPicPr>
            <a:picLocks noChangeAspect="1"/>
          </p:cNvPicPr>
          <p:nvPr/>
        </p:nvPicPr>
        <p:blipFill>
          <a:blip r:embed="rId4"/>
          <a:stretch>
            <a:fillRect/>
          </a:stretch>
        </p:blipFill>
        <p:spPr>
          <a:xfrm>
            <a:off x="6680667" y="1816193"/>
            <a:ext cx="2143125" cy="2143125"/>
          </a:xfrm>
          <a:prstGeom prst="rect">
            <a:avLst/>
          </a:prstGeom>
        </p:spPr>
      </p:pic>
    </p:spTree>
    <p:extLst>
      <p:ext uri="{BB962C8B-B14F-4D97-AF65-F5344CB8AC3E}">
        <p14:creationId xmlns:p14="http://schemas.microsoft.com/office/powerpoint/2010/main" val="2223499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Rectangle 5">
            <a:extLst>
              <a:ext uri="{FF2B5EF4-FFF2-40B4-BE49-F238E27FC236}">
                <a16:creationId xmlns:a16="http://schemas.microsoft.com/office/drawing/2014/main" id="{5326CFD9-0FB0-DC71-40E2-796F9CFA7E03}"/>
              </a:ext>
            </a:extLst>
          </p:cNvPr>
          <p:cNvSpPr/>
          <p:nvPr/>
        </p:nvSpPr>
        <p:spPr>
          <a:xfrm>
            <a:off x="6330462" y="429846"/>
            <a:ext cx="2141415" cy="1992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Google Shape;147;g9f39ddc1a6_0_17"/>
          <p:cNvSpPr txBox="1">
            <a:spLocks noGrp="1"/>
          </p:cNvSpPr>
          <p:nvPr>
            <p:ph type="body" idx="1"/>
          </p:nvPr>
        </p:nvSpPr>
        <p:spPr>
          <a:xfrm>
            <a:off x="3706441" y="3122459"/>
            <a:ext cx="2817600" cy="1168187"/>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SzPts val="1600"/>
              <a:buNone/>
            </a:pPr>
            <a:r>
              <a:rPr lang="en-US" sz="1400" dirty="0"/>
              <a:t>Kristin Parisi</a:t>
            </a:r>
          </a:p>
          <a:p>
            <a:pPr marL="0" lvl="0" indent="0" algn="r" rtl="0">
              <a:lnSpc>
                <a:spcPct val="115000"/>
              </a:lnSpc>
              <a:spcBef>
                <a:spcPts val="0"/>
              </a:spcBef>
              <a:spcAft>
                <a:spcPts val="0"/>
              </a:spcAft>
              <a:buSzPts val="1600"/>
              <a:buNone/>
            </a:pPr>
            <a:r>
              <a:rPr lang="en-US" sz="1400" b="0" dirty="0"/>
              <a:t>KParisi@cpcsc.k12.in.us</a:t>
            </a:r>
          </a:p>
          <a:p>
            <a:pPr marL="0" lvl="0" indent="0" algn="r" rtl="0">
              <a:lnSpc>
                <a:spcPct val="115000"/>
              </a:lnSpc>
              <a:spcBef>
                <a:spcPts val="0"/>
              </a:spcBef>
              <a:spcAft>
                <a:spcPts val="0"/>
              </a:spcAft>
              <a:buSzPts val="1600"/>
              <a:buNone/>
            </a:pPr>
            <a:r>
              <a:rPr lang="en-US" sz="1400" b="0" dirty="0"/>
              <a:t>@KristinParisi</a:t>
            </a:r>
            <a:endParaRPr sz="1400" b="0" dirty="0"/>
          </a:p>
        </p:txBody>
      </p:sp>
      <p:sp>
        <p:nvSpPr>
          <p:cNvPr id="150" name="Google Shape;150;g9f39ddc1a6_0_17"/>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87FA5D06-C40D-5D8E-89AC-7559C733F140}"/>
              </a:ext>
            </a:extLst>
          </p:cNvPr>
          <p:cNvPicPr>
            <a:picLocks noChangeAspect="1"/>
          </p:cNvPicPr>
          <p:nvPr/>
        </p:nvPicPr>
        <p:blipFill>
          <a:blip r:embed="rId3"/>
          <a:stretch>
            <a:fillRect/>
          </a:stretch>
        </p:blipFill>
        <p:spPr>
          <a:xfrm rot="16200000">
            <a:off x="4487444" y="580789"/>
            <a:ext cx="2207616" cy="14763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descr="A person smiling at the camera&#10;&#10;Description automatically generated with medium confidence">
            <a:extLst>
              <a:ext uri="{FF2B5EF4-FFF2-40B4-BE49-F238E27FC236}">
                <a16:creationId xmlns:a16="http://schemas.microsoft.com/office/drawing/2014/main" id="{4876C602-93BA-1A15-CD7F-98AE0A680A5E}"/>
              </a:ext>
            </a:extLst>
          </p:cNvPr>
          <p:cNvPicPr>
            <a:picLocks noChangeAspect="1"/>
          </p:cNvPicPr>
          <p:nvPr/>
        </p:nvPicPr>
        <p:blipFill>
          <a:blip r:embed="rId4"/>
          <a:stretch>
            <a:fillRect/>
          </a:stretch>
        </p:blipFill>
        <p:spPr>
          <a:xfrm>
            <a:off x="6695980" y="1965300"/>
            <a:ext cx="2002544" cy="20524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Google Shape;147;g9f39ddc1a6_0_17">
            <a:extLst>
              <a:ext uri="{FF2B5EF4-FFF2-40B4-BE49-F238E27FC236}">
                <a16:creationId xmlns:a16="http://schemas.microsoft.com/office/drawing/2014/main" id="{D070FF14-FBCC-B888-861F-C75EE3DB8D12}"/>
              </a:ext>
            </a:extLst>
          </p:cNvPr>
          <p:cNvSpPr txBox="1">
            <a:spLocks/>
          </p:cNvSpPr>
          <p:nvPr/>
        </p:nvSpPr>
        <p:spPr>
          <a:xfrm>
            <a:off x="6442864" y="922551"/>
            <a:ext cx="2817600" cy="11681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15000"/>
              </a:lnSpc>
              <a:spcBef>
                <a:spcPts val="0"/>
              </a:spcBef>
              <a:spcAft>
                <a:spcPts val="0"/>
              </a:spcAft>
              <a:buClr>
                <a:schemeClr val="dk2"/>
              </a:buClr>
              <a:buSzPts val="1600"/>
              <a:buFont typeface="Roboto"/>
              <a:buChar char="●"/>
              <a:defRPr sz="1600" b="1" i="0" u="none" strike="noStrike" cap="none">
                <a:solidFill>
                  <a:schemeClr val="dk2"/>
                </a:solidFill>
                <a:latin typeface="Roboto"/>
                <a:ea typeface="Roboto"/>
                <a:cs typeface="Roboto"/>
                <a:sym typeface="Roboto"/>
              </a:defRPr>
            </a:lvl1pPr>
            <a:lvl2pPr marL="914400" marR="0" lvl="1" indent="-317500" algn="ctr" rtl="0">
              <a:lnSpc>
                <a:spcPct val="115000"/>
              </a:lnSpc>
              <a:spcBef>
                <a:spcPts val="1600"/>
              </a:spcBef>
              <a:spcAft>
                <a:spcPts val="0"/>
              </a:spcAft>
              <a:buClr>
                <a:schemeClr val="dk2"/>
              </a:buClr>
              <a:buSzPts val="1400"/>
              <a:buFont typeface="Roboto"/>
              <a:buChar char="○"/>
              <a:defRPr sz="1400" b="1" i="0" u="none" strike="noStrike" cap="none">
                <a:solidFill>
                  <a:schemeClr val="dk2"/>
                </a:solidFill>
                <a:latin typeface="Roboto"/>
                <a:ea typeface="Roboto"/>
                <a:cs typeface="Roboto"/>
                <a:sym typeface="Roboto"/>
              </a:defRPr>
            </a:lvl2pPr>
            <a:lvl3pPr marL="1371600" marR="0" lvl="2" indent="-317500" algn="ctr" rtl="0">
              <a:lnSpc>
                <a:spcPct val="115000"/>
              </a:lnSpc>
              <a:spcBef>
                <a:spcPts val="1600"/>
              </a:spcBef>
              <a:spcAft>
                <a:spcPts val="0"/>
              </a:spcAft>
              <a:buClr>
                <a:schemeClr val="dk2"/>
              </a:buClr>
              <a:buSzPts val="1400"/>
              <a:buFont typeface="Roboto"/>
              <a:buChar char="■"/>
              <a:defRPr sz="1400" b="1" i="0" u="none" strike="noStrike" cap="none">
                <a:solidFill>
                  <a:schemeClr val="dk2"/>
                </a:solidFill>
                <a:latin typeface="Roboto"/>
                <a:ea typeface="Roboto"/>
                <a:cs typeface="Roboto"/>
                <a:sym typeface="Roboto"/>
              </a:defRPr>
            </a:lvl3pPr>
            <a:lvl4pPr marL="1828800" marR="0" lvl="3" indent="-317500" algn="ctr" rtl="0">
              <a:lnSpc>
                <a:spcPct val="115000"/>
              </a:lnSpc>
              <a:spcBef>
                <a:spcPts val="1600"/>
              </a:spcBef>
              <a:spcAft>
                <a:spcPts val="0"/>
              </a:spcAft>
              <a:buClr>
                <a:schemeClr val="dk2"/>
              </a:buClr>
              <a:buSzPts val="1400"/>
              <a:buFont typeface="Roboto"/>
              <a:buChar char="●"/>
              <a:defRPr sz="1400" b="1" i="0" u="none" strike="noStrike" cap="none">
                <a:solidFill>
                  <a:schemeClr val="dk2"/>
                </a:solidFill>
                <a:latin typeface="Roboto"/>
                <a:ea typeface="Roboto"/>
                <a:cs typeface="Roboto"/>
                <a:sym typeface="Roboto"/>
              </a:defRPr>
            </a:lvl4pPr>
            <a:lvl5pPr marL="2286000" marR="0" lvl="4" indent="-317500" algn="ctr" rtl="0">
              <a:lnSpc>
                <a:spcPct val="115000"/>
              </a:lnSpc>
              <a:spcBef>
                <a:spcPts val="1600"/>
              </a:spcBef>
              <a:spcAft>
                <a:spcPts val="0"/>
              </a:spcAft>
              <a:buClr>
                <a:schemeClr val="dk2"/>
              </a:buClr>
              <a:buSzPts val="1400"/>
              <a:buFont typeface="Roboto"/>
              <a:buChar char="○"/>
              <a:defRPr sz="1400" b="1" i="0" u="none" strike="noStrike" cap="none">
                <a:solidFill>
                  <a:schemeClr val="dk2"/>
                </a:solidFill>
                <a:latin typeface="Roboto"/>
                <a:ea typeface="Roboto"/>
                <a:cs typeface="Roboto"/>
                <a:sym typeface="Roboto"/>
              </a:defRPr>
            </a:lvl5pPr>
            <a:lvl6pPr marL="2743200" marR="0" lvl="5" indent="-317500" algn="ctr" rtl="0">
              <a:lnSpc>
                <a:spcPct val="115000"/>
              </a:lnSpc>
              <a:spcBef>
                <a:spcPts val="1600"/>
              </a:spcBef>
              <a:spcAft>
                <a:spcPts val="0"/>
              </a:spcAft>
              <a:buClr>
                <a:schemeClr val="dk2"/>
              </a:buClr>
              <a:buSzPts val="1400"/>
              <a:buFont typeface="Roboto"/>
              <a:buChar char="■"/>
              <a:defRPr sz="1400" b="1" i="0" u="none" strike="noStrike" cap="none">
                <a:solidFill>
                  <a:schemeClr val="dk2"/>
                </a:solidFill>
                <a:latin typeface="Roboto"/>
                <a:ea typeface="Roboto"/>
                <a:cs typeface="Roboto"/>
                <a:sym typeface="Roboto"/>
              </a:defRPr>
            </a:lvl6pPr>
            <a:lvl7pPr marL="3200400" marR="0" lvl="6" indent="-292100" algn="ctr" rtl="0">
              <a:lnSpc>
                <a:spcPct val="115000"/>
              </a:lnSpc>
              <a:spcBef>
                <a:spcPts val="1600"/>
              </a:spcBef>
              <a:spcAft>
                <a:spcPts val="0"/>
              </a:spcAft>
              <a:buClr>
                <a:schemeClr val="dk2"/>
              </a:buClr>
              <a:buSzPts val="1000"/>
              <a:buFont typeface="Roboto"/>
              <a:buChar char="●"/>
              <a:defRPr sz="1000" b="1" i="0" u="none" strike="noStrike" cap="none">
                <a:solidFill>
                  <a:schemeClr val="dk2"/>
                </a:solidFill>
                <a:latin typeface="Roboto"/>
                <a:ea typeface="Roboto"/>
                <a:cs typeface="Roboto"/>
                <a:sym typeface="Roboto"/>
              </a:defRPr>
            </a:lvl7pPr>
            <a:lvl8pPr marL="3657600" marR="0" lvl="7" indent="-292100" algn="ctr" rtl="0">
              <a:lnSpc>
                <a:spcPct val="115000"/>
              </a:lnSpc>
              <a:spcBef>
                <a:spcPts val="1600"/>
              </a:spcBef>
              <a:spcAft>
                <a:spcPts val="0"/>
              </a:spcAft>
              <a:buClr>
                <a:schemeClr val="dk2"/>
              </a:buClr>
              <a:buSzPts val="1000"/>
              <a:buFont typeface="Roboto"/>
              <a:buChar char="○"/>
              <a:defRPr sz="1000" b="1" i="0" u="none" strike="noStrike" cap="none">
                <a:solidFill>
                  <a:schemeClr val="dk2"/>
                </a:solidFill>
                <a:latin typeface="Roboto"/>
                <a:ea typeface="Roboto"/>
                <a:cs typeface="Roboto"/>
                <a:sym typeface="Roboto"/>
              </a:defRPr>
            </a:lvl8pPr>
            <a:lvl9pPr marL="4114800" marR="0" lvl="8" indent="-292100" algn="ctr" rtl="0">
              <a:lnSpc>
                <a:spcPct val="115000"/>
              </a:lnSpc>
              <a:spcBef>
                <a:spcPts val="1600"/>
              </a:spcBef>
              <a:spcAft>
                <a:spcPts val="1600"/>
              </a:spcAft>
              <a:buClr>
                <a:schemeClr val="dk2"/>
              </a:buClr>
              <a:buSzPts val="1000"/>
              <a:buFont typeface="Roboto"/>
              <a:buChar char="■"/>
              <a:defRPr sz="1000" b="1" i="0" u="none" strike="noStrike" cap="none">
                <a:solidFill>
                  <a:schemeClr val="dk2"/>
                </a:solidFill>
                <a:latin typeface="Roboto"/>
                <a:ea typeface="Roboto"/>
                <a:cs typeface="Roboto"/>
                <a:sym typeface="Roboto"/>
              </a:defRPr>
            </a:lvl9pPr>
          </a:lstStyle>
          <a:p>
            <a:pPr marL="0" indent="0" algn="l">
              <a:buFont typeface="Roboto"/>
              <a:buNone/>
            </a:pPr>
            <a:r>
              <a:rPr lang="en-US" sz="1400" dirty="0"/>
              <a:t>Angielena Williams</a:t>
            </a:r>
          </a:p>
          <a:p>
            <a:pPr marL="0" indent="0" algn="l">
              <a:buFont typeface="Roboto"/>
              <a:buNone/>
            </a:pPr>
            <a:r>
              <a:rPr lang="en-US" sz="1400" b="0" dirty="0"/>
              <a:t>Angielena.Williams@fssa.in.gov</a:t>
            </a:r>
          </a:p>
          <a:p>
            <a:pPr marL="0" indent="0" algn="l">
              <a:buFont typeface="Roboto"/>
              <a:buNone/>
            </a:pPr>
            <a:r>
              <a:rPr lang="en-US" sz="1400" b="0" dirty="0"/>
              <a:t>@AngielenaW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DE704-CD26-89F3-6B54-86A60307D5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A8CCACE-81D3-D196-3B37-E8885489160B}"/>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572721B4-5DBE-4E47-C55B-C00A46072174}"/>
              </a:ext>
            </a:extLst>
          </p:cNvPr>
          <p:cNvPicPr>
            <a:picLocks noChangeAspect="1"/>
          </p:cNvPicPr>
          <p:nvPr/>
        </p:nvPicPr>
        <p:blipFill>
          <a:blip r:embed="rId2"/>
          <a:stretch>
            <a:fillRect/>
          </a:stretch>
        </p:blipFill>
        <p:spPr>
          <a:xfrm>
            <a:off x="-17012" y="398996"/>
            <a:ext cx="9161012" cy="3475172"/>
          </a:xfrm>
          <a:prstGeom prst="rect">
            <a:avLst/>
          </a:prstGeom>
        </p:spPr>
      </p:pic>
      <p:pic>
        <p:nvPicPr>
          <p:cNvPr id="9" name="Picture 8">
            <a:extLst>
              <a:ext uri="{FF2B5EF4-FFF2-40B4-BE49-F238E27FC236}">
                <a16:creationId xmlns:a16="http://schemas.microsoft.com/office/drawing/2014/main" id="{341AA567-6193-0D72-44DB-F9E6D3626C87}"/>
              </a:ext>
            </a:extLst>
          </p:cNvPr>
          <p:cNvPicPr>
            <a:picLocks noChangeAspect="1"/>
          </p:cNvPicPr>
          <p:nvPr/>
        </p:nvPicPr>
        <p:blipFill>
          <a:blip r:embed="rId3"/>
          <a:stretch>
            <a:fillRect/>
          </a:stretch>
        </p:blipFill>
        <p:spPr>
          <a:xfrm>
            <a:off x="-1" y="4111643"/>
            <a:ext cx="9152021" cy="1026641"/>
          </a:xfrm>
          <a:prstGeom prst="rect">
            <a:avLst/>
          </a:prstGeom>
        </p:spPr>
      </p:pic>
    </p:spTree>
    <p:extLst>
      <p:ext uri="{BB962C8B-B14F-4D97-AF65-F5344CB8AC3E}">
        <p14:creationId xmlns:p14="http://schemas.microsoft.com/office/powerpoint/2010/main" val="2304924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F80E2-C171-0C49-F091-C6E778C2514B}"/>
              </a:ext>
            </a:extLst>
          </p:cNvPr>
          <p:cNvSpPr>
            <a:spLocks noGrp="1"/>
          </p:cNvSpPr>
          <p:nvPr>
            <p:ph type="title"/>
          </p:nvPr>
        </p:nvSpPr>
        <p:spPr>
          <a:xfrm>
            <a:off x="311700" y="336176"/>
            <a:ext cx="8520600" cy="681549"/>
          </a:xfrm>
        </p:spPr>
        <p:txBody>
          <a:bodyPr/>
          <a:lstStyle/>
          <a:p>
            <a:r>
              <a:rPr lang="en-US" dirty="0"/>
              <a:t>Sensory Play</a:t>
            </a:r>
          </a:p>
        </p:txBody>
      </p:sp>
      <p:sp>
        <p:nvSpPr>
          <p:cNvPr id="3" name="Text Placeholder 2">
            <a:extLst>
              <a:ext uri="{FF2B5EF4-FFF2-40B4-BE49-F238E27FC236}">
                <a16:creationId xmlns:a16="http://schemas.microsoft.com/office/drawing/2014/main" id="{16258CC4-EE7D-853D-5E3D-B6389218A3DD}"/>
              </a:ext>
            </a:extLst>
          </p:cNvPr>
          <p:cNvSpPr>
            <a:spLocks noGrp="1"/>
          </p:cNvSpPr>
          <p:nvPr>
            <p:ph type="body" idx="1"/>
          </p:nvPr>
        </p:nvSpPr>
        <p:spPr/>
        <p:txBody>
          <a:bodyPr/>
          <a:lstStyle/>
          <a:p>
            <a:pPr marL="139700" indent="0">
              <a:buNone/>
            </a:pPr>
            <a:r>
              <a:rPr lang="en-US" dirty="0"/>
              <a:t>What is Sensory Play?</a:t>
            </a:r>
          </a:p>
          <a:p>
            <a:pPr marL="139700" indent="0">
              <a:buNone/>
            </a:pPr>
            <a:endParaRPr lang="en-US" dirty="0"/>
          </a:p>
          <a:p>
            <a:pPr marL="139700" indent="0">
              <a:buNone/>
            </a:pPr>
            <a:r>
              <a:rPr lang="en-US" dirty="0"/>
              <a:t>Sensory play is any activity that stimulates a child’s senses. This could be hearing, sight, touch, smell or taste. It also includes play that involves movement or balance.</a:t>
            </a:r>
          </a:p>
          <a:p>
            <a:pPr marL="139700" indent="0">
              <a:buNone/>
            </a:pPr>
            <a:endParaRPr lang="en-US" dirty="0"/>
          </a:p>
        </p:txBody>
      </p:sp>
      <p:sp>
        <p:nvSpPr>
          <p:cNvPr id="4" name="Text Placeholder 3">
            <a:extLst>
              <a:ext uri="{FF2B5EF4-FFF2-40B4-BE49-F238E27FC236}">
                <a16:creationId xmlns:a16="http://schemas.microsoft.com/office/drawing/2014/main" id="{1751FAE7-33EE-3DCA-0715-04F936893ECE}"/>
              </a:ext>
            </a:extLst>
          </p:cNvPr>
          <p:cNvSpPr>
            <a:spLocks noGrp="1"/>
          </p:cNvSpPr>
          <p:nvPr>
            <p:ph type="body" idx="2"/>
          </p:nvPr>
        </p:nvSpPr>
        <p:spPr/>
        <p:txBody>
          <a:bodyPr/>
          <a:lstStyle/>
          <a:p>
            <a:pPr marL="139700" indent="0">
              <a:buNone/>
            </a:pPr>
            <a:r>
              <a:rPr lang="en-US" dirty="0"/>
              <a:t>What Age Can You Start Sensory Play?</a:t>
            </a:r>
          </a:p>
          <a:p>
            <a:pPr marL="139700" indent="0">
              <a:buNone/>
            </a:pPr>
            <a:endParaRPr lang="en-US" dirty="0"/>
          </a:p>
          <a:p>
            <a:pPr marL="139700" indent="0">
              <a:buNone/>
            </a:pPr>
            <a:r>
              <a:rPr lang="en-US" dirty="0"/>
              <a:t>From the moment they’re born, your baby is ready for sensory play.</a:t>
            </a:r>
          </a:p>
          <a:p>
            <a:pPr marL="139700" indent="0">
              <a:buNone/>
            </a:pPr>
            <a:r>
              <a:rPr lang="en-US" dirty="0"/>
              <a:t>Even in the womb, your baby uses their senses to understand the world. By the time they are born, they’ll already be able to recognize your voice and your smell.</a:t>
            </a:r>
          </a:p>
          <a:p>
            <a:pPr marL="139700" indent="0">
              <a:buNone/>
            </a:pPr>
            <a:r>
              <a:rPr lang="en-US" sz="1000" dirty="0"/>
              <a:t>https://www.bbc.co.uk/tiny-happy-people/what-is-sensory-play </a:t>
            </a:r>
          </a:p>
          <a:p>
            <a:pPr marL="139700" indent="0">
              <a:buNone/>
            </a:pPr>
            <a:endParaRPr lang="en-US" dirty="0"/>
          </a:p>
        </p:txBody>
      </p:sp>
      <p:pic>
        <p:nvPicPr>
          <p:cNvPr id="5" name="Picture 4">
            <a:extLst>
              <a:ext uri="{FF2B5EF4-FFF2-40B4-BE49-F238E27FC236}">
                <a16:creationId xmlns:a16="http://schemas.microsoft.com/office/drawing/2014/main" id="{FF8DBE2A-D7C8-102C-6A68-40A0473074F6}"/>
              </a:ext>
            </a:extLst>
          </p:cNvPr>
          <p:cNvPicPr>
            <a:picLocks noChangeAspect="1"/>
          </p:cNvPicPr>
          <p:nvPr/>
        </p:nvPicPr>
        <p:blipFill>
          <a:blip r:embed="rId2"/>
          <a:stretch>
            <a:fillRect/>
          </a:stretch>
        </p:blipFill>
        <p:spPr>
          <a:xfrm>
            <a:off x="1273131" y="2743200"/>
            <a:ext cx="4540338" cy="5143500"/>
          </a:xfrm>
          <a:prstGeom prst="rect">
            <a:avLst/>
          </a:prstGeom>
        </p:spPr>
      </p:pic>
      <p:pic>
        <p:nvPicPr>
          <p:cNvPr id="6" name="Picture 5">
            <a:extLst>
              <a:ext uri="{FF2B5EF4-FFF2-40B4-BE49-F238E27FC236}">
                <a16:creationId xmlns:a16="http://schemas.microsoft.com/office/drawing/2014/main" id="{9DF9C8ED-3E89-D7F0-0E3D-51315215B905}"/>
              </a:ext>
            </a:extLst>
          </p:cNvPr>
          <p:cNvPicPr>
            <a:picLocks noChangeAspect="1"/>
          </p:cNvPicPr>
          <p:nvPr/>
        </p:nvPicPr>
        <p:blipFill>
          <a:blip r:embed="rId3"/>
          <a:stretch>
            <a:fillRect/>
          </a:stretch>
        </p:blipFill>
        <p:spPr>
          <a:xfrm>
            <a:off x="6131858" y="336176"/>
            <a:ext cx="1117169" cy="907677"/>
          </a:xfrm>
          <a:prstGeom prst="rect">
            <a:avLst/>
          </a:prstGeom>
        </p:spPr>
      </p:pic>
    </p:spTree>
    <p:extLst>
      <p:ext uri="{BB962C8B-B14F-4D97-AF65-F5344CB8AC3E}">
        <p14:creationId xmlns:p14="http://schemas.microsoft.com/office/powerpoint/2010/main" val="963775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6D99A-4100-340D-ED98-F41E41B48CC6}"/>
              </a:ext>
            </a:extLst>
          </p:cNvPr>
          <p:cNvPicPr>
            <a:picLocks noChangeAspect="1"/>
          </p:cNvPicPr>
          <p:nvPr/>
        </p:nvPicPr>
        <p:blipFill>
          <a:blip r:embed="rId2"/>
          <a:stretch>
            <a:fillRect/>
          </a:stretch>
        </p:blipFill>
        <p:spPr>
          <a:xfrm>
            <a:off x="241677" y="83451"/>
            <a:ext cx="4160080" cy="4218798"/>
          </a:xfrm>
          <a:prstGeom prst="rect">
            <a:avLst/>
          </a:prstGeom>
        </p:spPr>
      </p:pic>
      <p:sp>
        <p:nvSpPr>
          <p:cNvPr id="2" name="Title 1">
            <a:extLst>
              <a:ext uri="{FF2B5EF4-FFF2-40B4-BE49-F238E27FC236}">
                <a16:creationId xmlns:a16="http://schemas.microsoft.com/office/drawing/2014/main" id="{BB9AF829-056D-D892-F8C0-72CF10BC441D}"/>
              </a:ext>
            </a:extLst>
          </p:cNvPr>
          <p:cNvSpPr>
            <a:spLocks noGrp="1"/>
          </p:cNvSpPr>
          <p:nvPr>
            <p:ph type="title"/>
          </p:nvPr>
        </p:nvSpPr>
        <p:spPr>
          <a:xfrm>
            <a:off x="299117" y="2678734"/>
            <a:ext cx="4045200" cy="1482300"/>
          </a:xfrm>
        </p:spPr>
        <p:txBody>
          <a:bodyPr/>
          <a:lstStyle/>
          <a:p>
            <a:r>
              <a:rPr lang="en-US" sz="3200" dirty="0"/>
              <a:t>Sensory Play cont’d</a:t>
            </a:r>
          </a:p>
        </p:txBody>
      </p:sp>
      <p:sp>
        <p:nvSpPr>
          <p:cNvPr id="4" name="Text Placeholder 3">
            <a:extLst>
              <a:ext uri="{FF2B5EF4-FFF2-40B4-BE49-F238E27FC236}">
                <a16:creationId xmlns:a16="http://schemas.microsoft.com/office/drawing/2014/main" id="{BD4E8E83-917C-7290-FB5D-449131019F0B}"/>
              </a:ext>
            </a:extLst>
          </p:cNvPr>
          <p:cNvSpPr>
            <a:spLocks noGrp="1"/>
          </p:cNvSpPr>
          <p:nvPr>
            <p:ph type="body" idx="2"/>
          </p:nvPr>
        </p:nvSpPr>
        <p:spPr/>
        <p:txBody>
          <a:bodyPr/>
          <a:lstStyle/>
          <a:p>
            <a:pPr marL="76200" indent="0">
              <a:buNone/>
            </a:pPr>
            <a:r>
              <a:rPr lang="en-US" sz="1000" dirty="0"/>
              <a:t>As young children move their bodies, they learn many concepts through their senses (sensory motor integration).</a:t>
            </a:r>
          </a:p>
          <a:p>
            <a:pPr marL="76200" indent="0">
              <a:buNone/>
            </a:pPr>
            <a:endParaRPr lang="en-US" sz="1000" dirty="0"/>
          </a:p>
          <a:p>
            <a:pPr marL="76200" indent="0">
              <a:buNone/>
            </a:pPr>
            <a:r>
              <a:rPr lang="en-US" sz="1000" dirty="0"/>
              <a:t>Children should be provided with many experiences that integrate their body movements with their senses, including:</a:t>
            </a:r>
          </a:p>
          <a:p>
            <a:pPr marL="76200" indent="0">
              <a:buNone/>
            </a:pPr>
            <a:r>
              <a:rPr lang="en-US" sz="1000" dirty="0"/>
              <a:t>tactile/touch, smell, hearing, taste, sight, kinesthesia (movement), and the vestibular sense (found in the inner ear, this helps maintain balance and judge a person’s position in space). </a:t>
            </a:r>
          </a:p>
          <a:p>
            <a:pPr marL="76200" indent="0">
              <a:buNone/>
            </a:pPr>
            <a:endParaRPr lang="en-US" sz="1000" dirty="0"/>
          </a:p>
          <a:p>
            <a:pPr marL="76200" indent="0">
              <a:buNone/>
            </a:pPr>
            <a:r>
              <a:rPr lang="en-US" sz="1000" dirty="0"/>
              <a:t>Young children need experiences that stimulate the</a:t>
            </a:r>
          </a:p>
          <a:p>
            <a:pPr marL="76200" indent="0">
              <a:buNone/>
            </a:pPr>
            <a:r>
              <a:rPr lang="en-US" sz="1000" dirty="0"/>
              <a:t>inner ear’s vestibular area (e.g. as rocking, swinging, rolling, turning upside down, and spinning). </a:t>
            </a:r>
          </a:p>
          <a:p>
            <a:pPr marL="76200" indent="0">
              <a:buNone/>
            </a:pPr>
            <a:endParaRPr lang="en-US" sz="1000" dirty="0"/>
          </a:p>
          <a:p>
            <a:pPr marL="76200" indent="0">
              <a:buNone/>
            </a:pPr>
            <a:r>
              <a:rPr lang="en-US" sz="1000" dirty="0">
                <a:hlinkClick r:id="rId3"/>
              </a:rPr>
              <a:t>https://www.in.gov/doe/files/foundations-2015-august-12.pdf</a:t>
            </a:r>
            <a:r>
              <a:rPr lang="en-US" sz="1000" dirty="0"/>
              <a:t>   </a:t>
            </a:r>
          </a:p>
          <a:p>
            <a:pPr marL="76200" indent="0">
              <a:buNone/>
            </a:pPr>
            <a:endParaRPr lang="en-US" sz="1000" dirty="0"/>
          </a:p>
        </p:txBody>
      </p:sp>
    </p:spTree>
    <p:extLst>
      <p:ext uri="{BB962C8B-B14F-4D97-AF65-F5344CB8AC3E}">
        <p14:creationId xmlns:p14="http://schemas.microsoft.com/office/powerpoint/2010/main" val="3949236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F906-5930-2891-784F-E468998372D4}"/>
              </a:ext>
            </a:extLst>
          </p:cNvPr>
          <p:cNvSpPr>
            <a:spLocks noGrp="1"/>
          </p:cNvSpPr>
          <p:nvPr>
            <p:ph type="title"/>
          </p:nvPr>
        </p:nvSpPr>
        <p:spPr/>
        <p:txBody>
          <a:bodyPr/>
          <a:lstStyle/>
          <a:p>
            <a:r>
              <a:rPr lang="en-US" dirty="0"/>
              <a:t>Benefits</a:t>
            </a:r>
          </a:p>
        </p:txBody>
      </p:sp>
      <p:sp>
        <p:nvSpPr>
          <p:cNvPr id="3" name="Text Placeholder 2">
            <a:extLst>
              <a:ext uri="{FF2B5EF4-FFF2-40B4-BE49-F238E27FC236}">
                <a16:creationId xmlns:a16="http://schemas.microsoft.com/office/drawing/2014/main" id="{3E661FB8-5A07-F9B8-9EAE-179C6EFE69E1}"/>
              </a:ext>
            </a:extLst>
          </p:cNvPr>
          <p:cNvSpPr>
            <a:spLocks noGrp="1"/>
          </p:cNvSpPr>
          <p:nvPr>
            <p:ph type="body" idx="1"/>
          </p:nvPr>
        </p:nvSpPr>
        <p:spPr/>
        <p:txBody>
          <a:bodyPr/>
          <a:lstStyle/>
          <a:p>
            <a:pPr marL="139700" indent="0">
              <a:buNone/>
            </a:pPr>
            <a:r>
              <a:rPr lang="en-US" dirty="0"/>
              <a:t>-cause and effect</a:t>
            </a:r>
          </a:p>
          <a:p>
            <a:pPr marL="139700" indent="0">
              <a:buNone/>
            </a:pPr>
            <a:r>
              <a:rPr lang="en-US" dirty="0"/>
              <a:t>-discover which senses are more calming for their own selves</a:t>
            </a:r>
          </a:p>
          <a:p>
            <a:pPr marL="139700" indent="0">
              <a:buNone/>
            </a:pPr>
            <a:r>
              <a:rPr lang="en-US" dirty="0"/>
              <a:t>-attention span</a:t>
            </a:r>
          </a:p>
          <a:p>
            <a:pPr marL="139700" indent="0">
              <a:buNone/>
            </a:pPr>
            <a:r>
              <a:rPr lang="en-US" dirty="0"/>
              <a:t>-trying new things</a:t>
            </a:r>
          </a:p>
          <a:p>
            <a:pPr marL="139700" indent="0">
              <a:buNone/>
            </a:pPr>
            <a:r>
              <a:rPr lang="en-US" dirty="0"/>
              <a:t>-early intervention</a:t>
            </a:r>
          </a:p>
          <a:p>
            <a:pPr marL="139700" indent="0">
              <a:buNone/>
            </a:pPr>
            <a:r>
              <a:rPr lang="en-US" dirty="0"/>
              <a:t>-language learning</a:t>
            </a:r>
          </a:p>
          <a:p>
            <a:pPr marL="139700" indent="0">
              <a:buNone/>
            </a:pPr>
            <a:r>
              <a:rPr lang="en-US" dirty="0"/>
              <a:t>-social/emotional development</a:t>
            </a:r>
          </a:p>
          <a:p>
            <a:pPr marL="139700" indent="0">
              <a:buNone/>
            </a:pPr>
            <a:endParaRPr lang="en-US" dirty="0"/>
          </a:p>
        </p:txBody>
      </p:sp>
      <p:pic>
        <p:nvPicPr>
          <p:cNvPr id="5" name="Picture 4">
            <a:extLst>
              <a:ext uri="{FF2B5EF4-FFF2-40B4-BE49-F238E27FC236}">
                <a16:creationId xmlns:a16="http://schemas.microsoft.com/office/drawing/2014/main" id="{B168F223-8946-5AC1-C4CA-45864C1B72DC}"/>
              </a:ext>
            </a:extLst>
          </p:cNvPr>
          <p:cNvPicPr>
            <a:picLocks noChangeAspect="1"/>
          </p:cNvPicPr>
          <p:nvPr/>
        </p:nvPicPr>
        <p:blipFill>
          <a:blip r:embed="rId2"/>
          <a:stretch>
            <a:fillRect/>
          </a:stretch>
        </p:blipFill>
        <p:spPr>
          <a:xfrm>
            <a:off x="4444253" y="147918"/>
            <a:ext cx="4585446" cy="4081182"/>
          </a:xfrm>
          <a:prstGeom prst="rect">
            <a:avLst/>
          </a:prstGeom>
        </p:spPr>
      </p:pic>
    </p:spTree>
    <p:extLst>
      <p:ext uri="{BB962C8B-B14F-4D97-AF65-F5344CB8AC3E}">
        <p14:creationId xmlns:p14="http://schemas.microsoft.com/office/powerpoint/2010/main" val="2285403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6CECA-CF55-4EFD-502B-1678D08BF2C9}"/>
              </a:ext>
            </a:extLst>
          </p:cNvPr>
          <p:cNvSpPr>
            <a:spLocks noGrp="1"/>
          </p:cNvSpPr>
          <p:nvPr>
            <p:ph type="title"/>
          </p:nvPr>
        </p:nvSpPr>
        <p:spPr/>
        <p:txBody>
          <a:bodyPr/>
          <a:lstStyle/>
          <a:p>
            <a:r>
              <a:rPr lang="en-US" dirty="0"/>
              <a:t>Characteristics of Sensory Play</a:t>
            </a:r>
          </a:p>
        </p:txBody>
      </p:sp>
      <p:sp>
        <p:nvSpPr>
          <p:cNvPr id="4" name="Text Placeholder 3">
            <a:extLst>
              <a:ext uri="{FF2B5EF4-FFF2-40B4-BE49-F238E27FC236}">
                <a16:creationId xmlns:a16="http://schemas.microsoft.com/office/drawing/2014/main" id="{1E304838-78C1-25AD-FA66-CA005973D417}"/>
              </a:ext>
            </a:extLst>
          </p:cNvPr>
          <p:cNvSpPr>
            <a:spLocks noGrp="1"/>
          </p:cNvSpPr>
          <p:nvPr>
            <p:ph type="body" idx="2"/>
          </p:nvPr>
        </p:nvSpPr>
        <p:spPr/>
        <p:txBody>
          <a:bodyPr/>
          <a:lstStyle/>
          <a:p>
            <a:r>
              <a:rPr lang="en-US" dirty="0"/>
              <a:t>Tactile </a:t>
            </a:r>
          </a:p>
          <a:p>
            <a:r>
              <a:rPr lang="en-US" dirty="0"/>
              <a:t>Vestibular </a:t>
            </a:r>
          </a:p>
          <a:p>
            <a:r>
              <a:rPr lang="en-US" dirty="0"/>
              <a:t>Proprioception </a:t>
            </a:r>
          </a:p>
          <a:p>
            <a:r>
              <a:rPr lang="en-US" dirty="0"/>
              <a:t>Auditory </a:t>
            </a:r>
          </a:p>
          <a:p>
            <a:r>
              <a:rPr lang="en-US" dirty="0"/>
              <a:t>Visual </a:t>
            </a:r>
          </a:p>
          <a:p>
            <a:r>
              <a:rPr lang="en-US" dirty="0"/>
              <a:t>Olfactory and Taste </a:t>
            </a:r>
          </a:p>
          <a:p>
            <a:r>
              <a:rPr lang="en-US" dirty="0"/>
              <a:t>Gustatory </a:t>
            </a:r>
          </a:p>
          <a:p>
            <a:pPr marL="139700" indent="0">
              <a:buNone/>
            </a:pPr>
            <a:endParaRPr lang="en-US" dirty="0"/>
          </a:p>
        </p:txBody>
      </p:sp>
      <p:pic>
        <p:nvPicPr>
          <p:cNvPr id="5" name="Picture 4">
            <a:extLst>
              <a:ext uri="{FF2B5EF4-FFF2-40B4-BE49-F238E27FC236}">
                <a16:creationId xmlns:a16="http://schemas.microsoft.com/office/drawing/2014/main" id="{4E5D53EA-2D44-FD17-DBC2-C03B7EC5478F}"/>
              </a:ext>
            </a:extLst>
          </p:cNvPr>
          <p:cNvPicPr>
            <a:picLocks noChangeAspect="1"/>
          </p:cNvPicPr>
          <p:nvPr/>
        </p:nvPicPr>
        <p:blipFill>
          <a:blip r:embed="rId2"/>
          <a:stretch>
            <a:fillRect/>
          </a:stretch>
        </p:blipFill>
        <p:spPr>
          <a:xfrm>
            <a:off x="425605" y="1017725"/>
            <a:ext cx="3885996" cy="3110522"/>
          </a:xfrm>
          <a:prstGeom prst="rect">
            <a:avLst/>
          </a:prstGeom>
        </p:spPr>
      </p:pic>
    </p:spTree>
    <p:extLst>
      <p:ext uri="{BB962C8B-B14F-4D97-AF65-F5344CB8AC3E}">
        <p14:creationId xmlns:p14="http://schemas.microsoft.com/office/powerpoint/2010/main" val="34942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5B36A-90F0-D82E-0A0D-2262B2F93441}"/>
              </a:ext>
            </a:extLst>
          </p:cNvPr>
          <p:cNvSpPr>
            <a:spLocks noGrp="1"/>
          </p:cNvSpPr>
          <p:nvPr>
            <p:ph type="title"/>
          </p:nvPr>
        </p:nvSpPr>
        <p:spPr/>
        <p:txBody>
          <a:bodyPr/>
          <a:lstStyle/>
          <a:p>
            <a:r>
              <a:rPr lang="en-US" dirty="0"/>
              <a:t>In the Classroom</a:t>
            </a:r>
          </a:p>
        </p:txBody>
      </p:sp>
      <p:sp>
        <p:nvSpPr>
          <p:cNvPr id="3" name="Text Placeholder 2">
            <a:extLst>
              <a:ext uri="{FF2B5EF4-FFF2-40B4-BE49-F238E27FC236}">
                <a16:creationId xmlns:a16="http://schemas.microsoft.com/office/drawing/2014/main" id="{E13FD3AD-071E-10B1-B14D-A92A3795A48B}"/>
              </a:ext>
            </a:extLst>
          </p:cNvPr>
          <p:cNvSpPr>
            <a:spLocks noGrp="1"/>
          </p:cNvSpPr>
          <p:nvPr>
            <p:ph type="body" idx="1"/>
          </p:nvPr>
        </p:nvSpPr>
        <p:spPr>
          <a:xfrm>
            <a:off x="311700" y="1734671"/>
            <a:ext cx="3999900" cy="2244104"/>
          </a:xfrm>
        </p:spPr>
        <p:txBody>
          <a:bodyPr/>
          <a:lstStyle/>
          <a:p>
            <a:r>
              <a:rPr lang="en-US" dirty="0"/>
              <a:t>Vestibular</a:t>
            </a:r>
          </a:p>
          <a:p>
            <a:r>
              <a:rPr lang="en-US" dirty="0"/>
              <a:t>Proprioception</a:t>
            </a:r>
          </a:p>
          <a:p>
            <a:r>
              <a:rPr lang="en-US" dirty="0"/>
              <a:t>Tactile</a:t>
            </a:r>
          </a:p>
          <a:p>
            <a:r>
              <a:rPr lang="en-US" dirty="0"/>
              <a:t>Visual</a:t>
            </a:r>
          </a:p>
          <a:p>
            <a:r>
              <a:rPr lang="en-US" dirty="0"/>
              <a:t>Auditory</a:t>
            </a:r>
          </a:p>
          <a:p>
            <a:r>
              <a:rPr lang="en-US" dirty="0"/>
              <a:t>Olfactory</a:t>
            </a:r>
          </a:p>
          <a:p>
            <a:r>
              <a:rPr lang="en-US" dirty="0"/>
              <a:t>Gustatory</a:t>
            </a:r>
          </a:p>
        </p:txBody>
      </p:sp>
      <p:sp>
        <p:nvSpPr>
          <p:cNvPr id="4" name="Text Placeholder 3">
            <a:extLst>
              <a:ext uri="{FF2B5EF4-FFF2-40B4-BE49-F238E27FC236}">
                <a16:creationId xmlns:a16="http://schemas.microsoft.com/office/drawing/2014/main" id="{72C376F7-FB49-1F89-DED9-AA992FE6A6FC}"/>
              </a:ext>
            </a:extLst>
          </p:cNvPr>
          <p:cNvSpPr>
            <a:spLocks noGrp="1"/>
          </p:cNvSpPr>
          <p:nvPr>
            <p:ph type="body" idx="2"/>
          </p:nvPr>
        </p:nvSpPr>
        <p:spPr>
          <a:xfrm>
            <a:off x="4832400" y="1734669"/>
            <a:ext cx="3999900" cy="2244105"/>
          </a:xfrm>
        </p:spPr>
        <p:txBody>
          <a:bodyPr/>
          <a:lstStyle/>
          <a:p>
            <a:r>
              <a:rPr lang="en-US" dirty="0"/>
              <a:t>Rocking chair, inverting the head</a:t>
            </a:r>
          </a:p>
          <a:p>
            <a:r>
              <a:rPr lang="en-US" dirty="0"/>
              <a:t>Push ups, bear hugs, heavy work</a:t>
            </a:r>
          </a:p>
          <a:p>
            <a:r>
              <a:rPr lang="en-US" dirty="0"/>
              <a:t>Sensory bin, shaving cream, water beads, kinetic sand</a:t>
            </a:r>
          </a:p>
          <a:p>
            <a:r>
              <a:rPr lang="en-US" dirty="0"/>
              <a:t>Holiday lights, light covers</a:t>
            </a:r>
          </a:p>
          <a:p>
            <a:r>
              <a:rPr lang="en-US" dirty="0"/>
              <a:t>Headphones, quiet work spaces</a:t>
            </a:r>
          </a:p>
          <a:p>
            <a:r>
              <a:rPr lang="en-US" dirty="0"/>
              <a:t>Scented stickers, lotion, scented markers</a:t>
            </a:r>
          </a:p>
          <a:p>
            <a:r>
              <a:rPr lang="en-US" dirty="0"/>
              <a:t>Bubbles, chewable jewelry</a:t>
            </a:r>
          </a:p>
        </p:txBody>
      </p:sp>
      <p:pic>
        <p:nvPicPr>
          <p:cNvPr id="5" name="Picture 4">
            <a:extLst>
              <a:ext uri="{FF2B5EF4-FFF2-40B4-BE49-F238E27FC236}">
                <a16:creationId xmlns:a16="http://schemas.microsoft.com/office/drawing/2014/main" id="{7F1C4EF0-8B74-0B4D-E3DE-57796D37454D}"/>
              </a:ext>
            </a:extLst>
          </p:cNvPr>
          <p:cNvPicPr>
            <a:picLocks noChangeAspect="1"/>
          </p:cNvPicPr>
          <p:nvPr/>
        </p:nvPicPr>
        <p:blipFill>
          <a:blip r:embed="rId2"/>
          <a:stretch>
            <a:fillRect/>
          </a:stretch>
        </p:blipFill>
        <p:spPr>
          <a:xfrm>
            <a:off x="95725" y="1017725"/>
            <a:ext cx="3756857" cy="969348"/>
          </a:xfrm>
          <a:prstGeom prst="rect">
            <a:avLst/>
          </a:prstGeom>
          <a:ln>
            <a:noFill/>
          </a:ln>
        </p:spPr>
      </p:pic>
      <p:pic>
        <p:nvPicPr>
          <p:cNvPr id="6" name="Picture 5">
            <a:extLst>
              <a:ext uri="{FF2B5EF4-FFF2-40B4-BE49-F238E27FC236}">
                <a16:creationId xmlns:a16="http://schemas.microsoft.com/office/drawing/2014/main" id="{33340797-8BB5-1329-20EE-C75AE2B55613}"/>
              </a:ext>
            </a:extLst>
          </p:cNvPr>
          <p:cNvPicPr>
            <a:picLocks noChangeAspect="1"/>
          </p:cNvPicPr>
          <p:nvPr/>
        </p:nvPicPr>
        <p:blipFill>
          <a:blip r:embed="rId3"/>
          <a:stretch>
            <a:fillRect/>
          </a:stretch>
        </p:blipFill>
        <p:spPr>
          <a:xfrm>
            <a:off x="4572000" y="1017725"/>
            <a:ext cx="4476275" cy="969348"/>
          </a:xfrm>
          <a:prstGeom prst="rect">
            <a:avLst/>
          </a:prstGeom>
        </p:spPr>
      </p:pic>
    </p:spTree>
    <p:extLst>
      <p:ext uri="{BB962C8B-B14F-4D97-AF65-F5344CB8AC3E}">
        <p14:creationId xmlns:p14="http://schemas.microsoft.com/office/powerpoint/2010/main" val="1456435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350E-A45B-6364-86D1-BC3CDB1CF8B2}"/>
              </a:ext>
            </a:extLst>
          </p:cNvPr>
          <p:cNvSpPr>
            <a:spLocks noGrp="1"/>
          </p:cNvSpPr>
          <p:nvPr>
            <p:ph type="title"/>
          </p:nvPr>
        </p:nvSpPr>
        <p:spPr/>
        <p:txBody>
          <a:bodyPr/>
          <a:lstStyle/>
          <a:p>
            <a:r>
              <a:rPr lang="en-US" dirty="0"/>
              <a:t>Jean Piaget</a:t>
            </a:r>
          </a:p>
        </p:txBody>
      </p:sp>
      <p:sp>
        <p:nvSpPr>
          <p:cNvPr id="3" name="Text Placeholder 2">
            <a:extLst>
              <a:ext uri="{FF2B5EF4-FFF2-40B4-BE49-F238E27FC236}">
                <a16:creationId xmlns:a16="http://schemas.microsoft.com/office/drawing/2014/main" id="{B1B2B271-7498-0F7C-37FE-84C6564F719B}"/>
              </a:ext>
            </a:extLst>
          </p:cNvPr>
          <p:cNvSpPr>
            <a:spLocks noGrp="1"/>
          </p:cNvSpPr>
          <p:nvPr>
            <p:ph type="body" idx="1"/>
          </p:nvPr>
        </p:nvSpPr>
        <p:spPr/>
        <p:txBody>
          <a:bodyPr/>
          <a:lstStyle/>
          <a:p>
            <a:pPr marL="139700" indent="0">
              <a:buNone/>
            </a:pPr>
            <a:r>
              <a:rPr lang="en-US" sz="1100" dirty="0"/>
              <a:t>Jean Piaget is somewhat of a celebrity when it comes to developmental psychology. He was perhaps the first theorist of sensory play, suggesting that there was more to “play” than we understood. His theory of play (also known as developmental stage theory) states that play involves a systematic process of learning that can even be identified by stages. Piaget proposed that children need environmental stimuli and experiences to guide their cognitive development. Through sensory play, he suggested that children digest new knowledge and store it for later reference. In essence, he argued that this type of play was key to a child’s brain development.</a:t>
            </a:r>
          </a:p>
          <a:p>
            <a:pPr marL="139700" indent="0">
              <a:buNone/>
            </a:pPr>
            <a:endParaRPr lang="en-US" sz="1100" dirty="0"/>
          </a:p>
          <a:p>
            <a:pPr marL="139700" indent="0" algn="ctr">
              <a:buNone/>
            </a:pPr>
            <a:r>
              <a:rPr lang="en-US" sz="1000" dirty="0"/>
              <a:t> </a:t>
            </a:r>
            <a:r>
              <a:rPr lang="en-US" sz="1000" dirty="0">
                <a:hlinkClick r:id="rId2"/>
              </a:rPr>
              <a:t>https://www.oac.edu.au/news-views/sensory-play/</a:t>
            </a:r>
            <a:r>
              <a:rPr lang="en-US" sz="1000" dirty="0"/>
              <a:t>  </a:t>
            </a:r>
          </a:p>
          <a:p>
            <a:pPr marL="139700" indent="0">
              <a:buNone/>
            </a:pPr>
            <a:endParaRPr lang="en-US" dirty="0"/>
          </a:p>
        </p:txBody>
      </p:sp>
      <p:pic>
        <p:nvPicPr>
          <p:cNvPr id="5" name="Picture 4">
            <a:extLst>
              <a:ext uri="{FF2B5EF4-FFF2-40B4-BE49-F238E27FC236}">
                <a16:creationId xmlns:a16="http://schemas.microsoft.com/office/drawing/2014/main" id="{DD6422ED-0DA4-858E-9764-FFFFEE4094EB}"/>
              </a:ext>
            </a:extLst>
          </p:cNvPr>
          <p:cNvPicPr>
            <a:picLocks noChangeAspect="1"/>
          </p:cNvPicPr>
          <p:nvPr/>
        </p:nvPicPr>
        <p:blipFill>
          <a:blip r:embed="rId3"/>
          <a:stretch>
            <a:fillRect/>
          </a:stretch>
        </p:blipFill>
        <p:spPr>
          <a:xfrm>
            <a:off x="4255993" y="726141"/>
            <a:ext cx="4746813" cy="3407283"/>
          </a:xfrm>
          <a:prstGeom prst="rect">
            <a:avLst/>
          </a:prstGeom>
        </p:spPr>
      </p:pic>
    </p:spTree>
    <p:extLst>
      <p:ext uri="{BB962C8B-B14F-4D97-AF65-F5344CB8AC3E}">
        <p14:creationId xmlns:p14="http://schemas.microsoft.com/office/powerpoint/2010/main" val="170749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0E363F-6C87-4268-7CEF-95179E30FFE0}"/>
              </a:ext>
            </a:extLst>
          </p:cNvPr>
          <p:cNvPicPr>
            <a:picLocks noChangeAspect="1"/>
          </p:cNvPicPr>
          <p:nvPr/>
        </p:nvPicPr>
        <p:blipFill>
          <a:blip r:embed="rId2"/>
          <a:stretch>
            <a:fillRect/>
          </a:stretch>
        </p:blipFill>
        <p:spPr>
          <a:xfrm>
            <a:off x="833718" y="147917"/>
            <a:ext cx="7631206" cy="4000501"/>
          </a:xfrm>
          <a:prstGeom prst="rect">
            <a:avLst/>
          </a:prstGeom>
        </p:spPr>
      </p:pic>
    </p:spTree>
    <p:extLst>
      <p:ext uri="{BB962C8B-B14F-4D97-AF65-F5344CB8AC3E}">
        <p14:creationId xmlns:p14="http://schemas.microsoft.com/office/powerpoint/2010/main" val="1687959088"/>
      </p:ext>
    </p:extLst>
  </p:cSld>
  <p:clrMapOvr>
    <a:masterClrMapping/>
  </p:clrMapOvr>
</p:sld>
</file>

<file path=ppt/theme/theme1.xml><?xml version="1.0" encoding="utf-8"?>
<a:theme xmlns:a="http://schemas.openxmlformats.org/drawingml/2006/main" name="Simple Light">
  <a:themeElements>
    <a:clrScheme name="Simple Light">
      <a:dk1>
        <a:srgbClr val="001733"/>
      </a:dk1>
      <a:lt1>
        <a:srgbClr val="FFFFFF"/>
      </a:lt1>
      <a:dk2>
        <a:srgbClr val="001733"/>
      </a:dk2>
      <a:lt2>
        <a:srgbClr val="EEEEEE"/>
      </a:lt2>
      <a:accent1>
        <a:srgbClr val="169444"/>
      </a:accent1>
      <a:accent2>
        <a:srgbClr val="FF8F01"/>
      </a:accent2>
      <a:accent3>
        <a:srgbClr val="ABD81A"/>
      </a:accent3>
      <a:accent4>
        <a:srgbClr val="C6121E"/>
      </a:accent4>
      <a:accent5>
        <a:srgbClr val="167A91"/>
      </a:accent5>
      <a:accent6>
        <a:srgbClr val="000000"/>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650</Words>
  <Application>Microsoft Office PowerPoint</Application>
  <PresentationFormat>On-screen Show (16:9)</PresentationFormat>
  <Paragraphs>84</Paragraphs>
  <Slides>17</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Roboto</vt:lpstr>
      <vt:lpstr>Arial</vt:lpstr>
      <vt:lpstr>Simple Light</vt:lpstr>
      <vt:lpstr>More Than Sand and Water</vt:lpstr>
      <vt:lpstr>PowerPoint Presentation</vt:lpstr>
      <vt:lpstr>Sensory Play</vt:lpstr>
      <vt:lpstr>Sensory Play cont’d</vt:lpstr>
      <vt:lpstr>Benefits</vt:lpstr>
      <vt:lpstr>Characteristics of Sensory Play</vt:lpstr>
      <vt:lpstr>In the Classroom</vt:lpstr>
      <vt:lpstr>Jean Piaget</vt:lpstr>
      <vt:lpstr>PowerPoint Presentation</vt:lpstr>
      <vt:lpstr>PowerPoint Presentation</vt:lpstr>
      <vt:lpstr>Characteristics of Sensory Seekers</vt:lpstr>
      <vt:lpstr>Managing Behaviors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Martie Hoofer</cp:lastModifiedBy>
  <cp:revision>14</cp:revision>
  <dcterms:modified xsi:type="dcterms:W3CDTF">2022-10-19T14:01:20Z</dcterms:modified>
</cp:coreProperties>
</file>