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74"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58" r:id="rId17"/>
    <p:sldId id="259" r:id="rId18"/>
  </p:sldIdLst>
  <p:sldSz cx="9144000" cy="5143500" type="screen16x9"/>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jHNS/3BNj8BILSVIoiyxps8WD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32" y="174"/>
      </p:cViewPr>
      <p:guideLst>
        <p:guide orient="horz" pos="1620"/>
        <p:guide pos="2880"/>
      </p:guideLst>
    </p:cSldViewPr>
  </p:slideViewPr>
  <p:notesTextViewPr>
    <p:cViewPr>
      <p:scale>
        <a:sx n="1" d="1"/>
        <a:sy n="1" d="1"/>
      </p:scale>
      <p:origin x="0" y="0"/>
    </p:cViewPr>
  </p:notesTextViewPr>
  <p:notesViewPr>
    <p:cSldViewPr snapToGrid="0">
      <p:cViewPr varScale="1">
        <p:scale>
          <a:sx n="80" d="100"/>
          <a:sy n="80" d="100"/>
        </p:scale>
        <p:origin x="28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3e5da9f1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b3e5da9f11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f39ddc1a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9f39ddc1a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9d7770e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d9d7770e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Make this the last slide in your presentation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9f39ddc1a6_0_5"/>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Visit </a:t>
            </a:r>
            <a:r>
              <a:rPr lang="en" sz="3400" b="1" i="0" u="none" strike="noStrike" cap="none">
                <a:solidFill>
                  <a:srgbClr val="167A91"/>
                </a:solidFill>
                <a:latin typeface="Roboto"/>
                <a:ea typeface="Roboto"/>
                <a:cs typeface="Roboto"/>
                <a:sym typeface="Roboto"/>
              </a:rPr>
              <a:t>KeepIndianaLearning.org</a:t>
            </a:r>
            <a:endParaRPr sz="34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for more professional learning opportunities.</a:t>
            </a:r>
            <a:endParaRPr sz="3400" b="1" i="0" u="none" strike="noStrike" cap="none">
              <a:solidFill>
                <a:srgbClr val="001733"/>
              </a:solidFill>
              <a:latin typeface="Roboto"/>
              <a:ea typeface="Roboto"/>
              <a:cs typeface="Roboto"/>
              <a:sym typeface="Roboto"/>
            </a:endParaRPr>
          </a:p>
        </p:txBody>
      </p:sp>
      <p:sp>
        <p:nvSpPr>
          <p:cNvPr id="17" name="Google Shape;17;g9f39ddc1a6_0_5"/>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9f39ddc1a6_0_5"/>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g9f39ddc1a6_0_5"/>
          <p:cNvSpPr/>
          <p:nvPr/>
        </p:nvSpPr>
        <p:spPr>
          <a:xfrm>
            <a:off x="6573525" y="680400"/>
            <a:ext cx="1557300" cy="148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Place presenter headshot over this text.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Add presenter contact information in the text box below.</a:t>
            </a:r>
            <a:endParaRPr sz="1400" b="0" i="0" u="none" strike="noStrike" cap="none">
              <a:solidFill>
                <a:srgbClr val="000000"/>
              </a:solidFill>
              <a:latin typeface="Arial"/>
              <a:ea typeface="Arial"/>
              <a:cs typeface="Arial"/>
              <a:sym typeface="Arial"/>
            </a:endParaRPr>
          </a:p>
        </p:txBody>
      </p:sp>
      <p:sp>
        <p:nvSpPr>
          <p:cNvPr id="20" name="Google Shape;20;g9f39ddc1a6_0_5"/>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ga66a29d8c0_0_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ga66a29d8c0_0_52"/>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ga66a29d8c0_0_52"/>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a66a29d8c0_0_4"/>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a66a29d8c0_0_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ga66a29d8c0_0_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ga66a29d8c0_0_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Content">
  <p:cSld name="TITLE_AND_BODY_1_2">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ga66a29d8c0_0_176"/>
          <p:cNvSpPr txBox="1">
            <a:spLocks noGrp="1"/>
          </p:cNvSpPr>
          <p:nvPr>
            <p:ph type="title"/>
          </p:nvPr>
        </p:nvSpPr>
        <p:spPr>
          <a:xfrm>
            <a:off x="4698275" y="189950"/>
            <a:ext cx="53112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41" name="Google Shape;41;ga66a29d8c0_0_176"/>
          <p:cNvSpPr txBox="1">
            <a:spLocks noGrp="1"/>
          </p:cNvSpPr>
          <p:nvPr>
            <p:ph type="subTitle" idx="1"/>
          </p:nvPr>
        </p:nvSpPr>
        <p:spPr>
          <a:xfrm>
            <a:off x="4696224" y="170944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2" name="Google Shape;42;ga66a29d8c0_0_176"/>
          <p:cNvSpPr/>
          <p:nvPr/>
        </p:nvSpPr>
        <p:spPr>
          <a:xfrm>
            <a:off x="4572000" y="429350"/>
            <a:ext cx="41121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43" name="Google Shape;43;ga66a29d8c0_0_176"/>
          <p:cNvSpPr txBox="1">
            <a:spLocks noGrp="1"/>
          </p:cNvSpPr>
          <p:nvPr>
            <p:ph type="title" idx="2"/>
          </p:nvPr>
        </p:nvSpPr>
        <p:spPr>
          <a:xfrm>
            <a:off x="4696225" y="1198788"/>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4" name="Google Shape;44;ga66a29d8c0_0_176"/>
          <p:cNvSpPr txBox="1">
            <a:spLocks noGrp="1"/>
          </p:cNvSpPr>
          <p:nvPr>
            <p:ph type="subTitle" idx="3"/>
          </p:nvPr>
        </p:nvSpPr>
        <p:spPr>
          <a:xfrm>
            <a:off x="4696224" y="283667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5" name="Google Shape;45;ga66a29d8c0_0_176"/>
          <p:cNvSpPr txBox="1">
            <a:spLocks noGrp="1"/>
          </p:cNvSpPr>
          <p:nvPr>
            <p:ph type="title" idx="4"/>
          </p:nvPr>
        </p:nvSpPr>
        <p:spPr>
          <a:xfrm>
            <a:off x="4696225" y="2326013"/>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6" name="Google Shape;46;ga66a29d8c0_0_176"/>
          <p:cNvSpPr/>
          <p:nvPr/>
        </p:nvSpPr>
        <p:spPr>
          <a:xfrm>
            <a:off x="0" y="0"/>
            <a:ext cx="2855700" cy="422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a66a29d8c0_0_176"/>
          <p:cNvSpPr/>
          <p:nvPr/>
        </p:nvSpPr>
        <p:spPr>
          <a:xfrm>
            <a:off x="3582225" y="1426175"/>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a66a29d8c0_0_176"/>
          <p:cNvSpPr/>
          <p:nvPr/>
        </p:nvSpPr>
        <p:spPr>
          <a:xfrm>
            <a:off x="3582225" y="2553400"/>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a66a29d8c0_0_176"/>
          <p:cNvSpPr txBox="1">
            <a:spLocks noGrp="1"/>
          </p:cNvSpPr>
          <p:nvPr>
            <p:ph type="title" idx="5"/>
          </p:nvPr>
        </p:nvSpPr>
        <p:spPr>
          <a:xfrm>
            <a:off x="3372225" y="1518275"/>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a66a29d8c0_0_176"/>
          <p:cNvSpPr txBox="1">
            <a:spLocks noGrp="1"/>
          </p:cNvSpPr>
          <p:nvPr>
            <p:ph type="title" idx="6"/>
          </p:nvPr>
        </p:nvSpPr>
        <p:spPr>
          <a:xfrm>
            <a:off x="3372225" y="2645500"/>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vy with Title and Text">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ga66a29d8c0_0_117"/>
          <p:cNvSpPr/>
          <p:nvPr/>
        </p:nvSpPr>
        <p:spPr>
          <a:xfrm>
            <a:off x="0" y="493950"/>
            <a:ext cx="9144000" cy="308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a66a29d8c0_0_117"/>
          <p:cNvSpPr txBox="1">
            <a:spLocks noGrp="1"/>
          </p:cNvSpPr>
          <p:nvPr>
            <p:ph type="title"/>
          </p:nvPr>
        </p:nvSpPr>
        <p:spPr>
          <a:xfrm>
            <a:off x="4696275" y="1725450"/>
            <a:ext cx="30555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4" name="Google Shape;54;ga66a29d8c0_0_117"/>
          <p:cNvSpPr txBox="1">
            <a:spLocks noGrp="1"/>
          </p:cNvSpPr>
          <p:nvPr>
            <p:ph type="subTitle" idx="1"/>
          </p:nvPr>
        </p:nvSpPr>
        <p:spPr>
          <a:xfrm>
            <a:off x="4696275" y="2839950"/>
            <a:ext cx="2770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in.gov/doe/students/indiana-academic-standards/early-learn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nieer.org/resources/policybriefs/12.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n.gov/fssa/carefinder/files/2016_INCKC-upd.pdf" TargetMode="Externa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in.gov/fssa/carefinder/files/2016_INCKC-upd.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mynextmove.org/profile/summary/25-2011.00"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952387"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friends-comfort-care-cheer-up-536896/" TargetMode="Externa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www.thebluediamondgallery.com/wooden-tile/c/comfort.html"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82519&amp;picture=home" TargetMode="External"/><Relationship Id="rId7" Type="http://schemas.openxmlformats.org/officeDocument/2006/relationships/hyperlink" Target="https://www.flickr.com/photos/124808053@N07/14762645960/" TargetMode="External"/><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iris.peabody.vanderbilt.edu/module/asd2/cresource/q2/p04/"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ibamendes.com/2016/11/ciencia-e-filosofia-em-jean-piaget.html" TargetMode="External"/><Relationship Id="rId7" Type="http://schemas.openxmlformats.org/officeDocument/2006/relationships/hyperlink" Target="https://cyt-ar.com.ar/cyt-ar/index.php/Constructivismo" TargetMode="External"/><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s://www.prometeocoaching.it/life-coaching/coaching-ottimismo-autoefficacia-e-meditazione/" TargetMode="External"/><Relationship Id="rId10"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hyperlink" Target="https://wtcs.pressbooks.pub/infanttoddlerdev/chapter/chapter-1-introduction-to-child-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B100-FE45-4C16-99F4-9F741BD7752B}"/>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F8214A51-68C9-440D-8F5A-2DCAADFB9F8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1EA693A-DE90-4FA7-A834-A683D64D7586}"/>
              </a:ext>
            </a:extLst>
          </p:cNvPr>
          <p:cNvPicPr>
            <a:picLocks noChangeAspect="1"/>
          </p:cNvPicPr>
          <p:nvPr/>
        </p:nvPicPr>
        <p:blipFill>
          <a:blip r:embed="rId2"/>
          <a:stretch>
            <a:fillRect/>
          </a:stretch>
        </p:blipFill>
        <p:spPr>
          <a:xfrm>
            <a:off x="-8930" y="1"/>
            <a:ext cx="9152930" cy="5138487"/>
          </a:xfrm>
          <a:prstGeom prst="rect">
            <a:avLst/>
          </a:prstGeom>
        </p:spPr>
      </p:pic>
      <p:sp>
        <p:nvSpPr>
          <p:cNvPr id="7" name="Google Shape;68;p14">
            <a:extLst>
              <a:ext uri="{FF2B5EF4-FFF2-40B4-BE49-F238E27FC236}">
                <a16:creationId xmlns:a16="http://schemas.microsoft.com/office/drawing/2014/main" id="{CEF5962F-AC3E-4A73-A891-23650534A49B}"/>
              </a:ext>
            </a:extLst>
          </p:cNvPr>
          <p:cNvSpPr txBox="1"/>
          <p:nvPr/>
        </p:nvSpPr>
        <p:spPr>
          <a:xfrm>
            <a:off x="1943100" y="3174862"/>
            <a:ext cx="4116720" cy="1107965"/>
          </a:xfrm>
          <a:prstGeom prst="rect">
            <a:avLst/>
          </a:prstGeom>
          <a:noFill/>
          <a:ln>
            <a:noFill/>
          </a:ln>
        </p:spPr>
        <p:txBody>
          <a:bodyPr spcFirstLastPara="1" wrap="square" lIns="91425" tIns="91425" rIns="91425" bIns="91425" anchor="t" anchorCtr="0">
            <a:spAutoFit/>
          </a:bodyPr>
          <a:lstStyle/>
          <a:p>
            <a:pPr algn="r"/>
            <a:r>
              <a:rPr lang="en" sz="3000" dirty="0">
                <a:solidFill>
                  <a:srgbClr val="17193C"/>
                </a:solidFill>
                <a:latin typeface="Roboto"/>
                <a:ea typeface="Roboto"/>
                <a:cs typeface="Roboto"/>
                <a:sym typeface="Roboto"/>
              </a:rPr>
              <a:t>Presentation by:</a:t>
            </a:r>
            <a:endParaRPr sz="3000" dirty="0">
              <a:solidFill>
                <a:srgbClr val="17193C"/>
              </a:solidFill>
              <a:latin typeface="Roboto"/>
              <a:ea typeface="Roboto"/>
              <a:cs typeface="Roboto"/>
              <a:sym typeface="Roboto"/>
            </a:endParaRPr>
          </a:p>
          <a:p>
            <a:pPr algn="r"/>
            <a:r>
              <a:rPr lang="en" sz="3000" dirty="0">
                <a:solidFill>
                  <a:srgbClr val="17193C"/>
                </a:solidFill>
                <a:latin typeface="Roboto"/>
                <a:ea typeface="Roboto"/>
                <a:cs typeface="Roboto"/>
                <a:sym typeface="Roboto"/>
              </a:rPr>
              <a:t>Angielena Williams</a:t>
            </a:r>
            <a:endParaRPr sz="3000" dirty="0">
              <a:solidFill>
                <a:srgbClr val="17193C"/>
              </a:solidFill>
              <a:latin typeface="Roboto"/>
              <a:ea typeface="Roboto"/>
              <a:cs typeface="Roboto"/>
              <a:sym typeface="Roboto"/>
            </a:endParaRPr>
          </a:p>
        </p:txBody>
      </p:sp>
      <p:sp>
        <p:nvSpPr>
          <p:cNvPr id="8" name="Google Shape;69;p14">
            <a:extLst>
              <a:ext uri="{FF2B5EF4-FFF2-40B4-BE49-F238E27FC236}">
                <a16:creationId xmlns:a16="http://schemas.microsoft.com/office/drawing/2014/main" id="{2733BE88-D7FF-48E0-BDFD-58FE489ED491}"/>
              </a:ext>
            </a:extLst>
          </p:cNvPr>
          <p:cNvSpPr txBox="1"/>
          <p:nvPr/>
        </p:nvSpPr>
        <p:spPr>
          <a:xfrm>
            <a:off x="1373942" y="5012"/>
            <a:ext cx="6387185" cy="2400627"/>
          </a:xfrm>
          <a:prstGeom prst="rect">
            <a:avLst/>
          </a:prstGeom>
          <a:noFill/>
          <a:ln>
            <a:noFill/>
          </a:ln>
        </p:spPr>
        <p:txBody>
          <a:bodyPr spcFirstLastPara="1" wrap="square" lIns="91425" tIns="91425" rIns="91425" bIns="91425" anchor="t" anchorCtr="0">
            <a:spAutoFit/>
          </a:bodyPr>
          <a:lstStyle/>
          <a:p>
            <a:r>
              <a:rPr lang="en-US" sz="4800" b="1" dirty="0">
                <a:solidFill>
                  <a:schemeClr val="bg1">
                    <a:lumMod val="95000"/>
                  </a:schemeClr>
                </a:solidFill>
                <a:latin typeface="Roboto"/>
                <a:ea typeface="Roboto"/>
                <a:cs typeface="Roboto"/>
                <a:sym typeface="Roboto"/>
              </a:rPr>
              <a:t>Comfort in Curriculum for Home-based Providers</a:t>
            </a:r>
            <a:endParaRPr sz="4800" b="1" dirty="0">
              <a:solidFill>
                <a:schemeClr val="bg1">
                  <a:lumMod val="95000"/>
                </a:schemeClr>
              </a:solidFill>
              <a:latin typeface="Roboto"/>
              <a:ea typeface="Roboto"/>
              <a:cs typeface="Roboto"/>
              <a:sym typeface="Roboto"/>
            </a:endParaRPr>
          </a:p>
        </p:txBody>
      </p:sp>
      <p:pic>
        <p:nvPicPr>
          <p:cNvPr id="4" name="Picture 3" descr="A person smiling for the camera&#10;&#10;Description automatically generated with medium confidence">
            <a:extLst>
              <a:ext uri="{FF2B5EF4-FFF2-40B4-BE49-F238E27FC236}">
                <a16:creationId xmlns:a16="http://schemas.microsoft.com/office/drawing/2014/main" id="{3DCB0FFB-BBF1-83EE-D3EC-35FA13215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609490" y="1620274"/>
            <a:ext cx="3075448" cy="2056706"/>
          </a:xfrm>
          <a:prstGeom prst="rect">
            <a:avLst/>
          </a:prstGeom>
        </p:spPr>
      </p:pic>
    </p:spTree>
    <p:extLst>
      <p:ext uri="{BB962C8B-B14F-4D97-AF65-F5344CB8AC3E}">
        <p14:creationId xmlns:p14="http://schemas.microsoft.com/office/powerpoint/2010/main" val="304543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1853-C64C-2774-6882-4966CD228403}"/>
              </a:ext>
            </a:extLst>
          </p:cNvPr>
          <p:cNvSpPr>
            <a:spLocks noGrp="1"/>
          </p:cNvSpPr>
          <p:nvPr>
            <p:ph type="title"/>
          </p:nvPr>
        </p:nvSpPr>
        <p:spPr>
          <a:solidFill>
            <a:schemeClr val="accent2">
              <a:lumMod val="60000"/>
              <a:lumOff val="40000"/>
            </a:schemeClr>
          </a:solidFill>
        </p:spPr>
        <p:txBody>
          <a:bodyPr/>
          <a:lstStyle/>
          <a:p>
            <a:pPr algn="ctr"/>
            <a:r>
              <a:rPr lang="en-US" dirty="0"/>
              <a:t>Curriculum Components</a:t>
            </a:r>
          </a:p>
        </p:txBody>
      </p:sp>
      <p:sp>
        <p:nvSpPr>
          <p:cNvPr id="3" name="Text Placeholder 2">
            <a:extLst>
              <a:ext uri="{FF2B5EF4-FFF2-40B4-BE49-F238E27FC236}">
                <a16:creationId xmlns:a16="http://schemas.microsoft.com/office/drawing/2014/main" id="{2D579CE1-3B6B-9792-3BB0-58278F55DE90}"/>
              </a:ext>
            </a:extLst>
          </p:cNvPr>
          <p:cNvSpPr>
            <a:spLocks noGrp="1"/>
          </p:cNvSpPr>
          <p:nvPr>
            <p:ph type="body" idx="1"/>
          </p:nvPr>
        </p:nvSpPr>
        <p:spPr>
          <a:solidFill>
            <a:schemeClr val="accent2">
              <a:lumMod val="20000"/>
              <a:lumOff val="80000"/>
            </a:schemeClr>
          </a:solidFill>
        </p:spPr>
        <p:txBody>
          <a:bodyPr/>
          <a:lstStyle/>
          <a:p>
            <a:pPr marL="139700" indent="0" algn="ctr">
              <a:buNone/>
            </a:pPr>
            <a:r>
              <a:rPr lang="en-US" b="1" dirty="0"/>
              <a:t>Components of Development</a:t>
            </a:r>
          </a:p>
          <a:p>
            <a:r>
              <a:rPr lang="en-US" dirty="0"/>
              <a:t>Concepts</a:t>
            </a:r>
          </a:p>
          <a:p>
            <a:r>
              <a:rPr lang="en-US" dirty="0"/>
              <a:t>Content</a:t>
            </a:r>
          </a:p>
          <a:p>
            <a:r>
              <a:rPr lang="en-US" dirty="0"/>
              <a:t>Activities</a:t>
            </a:r>
          </a:p>
          <a:p>
            <a:r>
              <a:rPr lang="en-US" dirty="0"/>
              <a:t>Accommodations</a:t>
            </a:r>
          </a:p>
        </p:txBody>
      </p:sp>
      <p:sp>
        <p:nvSpPr>
          <p:cNvPr id="4" name="Text Placeholder 3">
            <a:extLst>
              <a:ext uri="{FF2B5EF4-FFF2-40B4-BE49-F238E27FC236}">
                <a16:creationId xmlns:a16="http://schemas.microsoft.com/office/drawing/2014/main" id="{E1A5BFD3-A88E-CEA6-B221-83566F344876}"/>
              </a:ext>
            </a:extLst>
          </p:cNvPr>
          <p:cNvSpPr>
            <a:spLocks noGrp="1"/>
          </p:cNvSpPr>
          <p:nvPr>
            <p:ph type="body" idx="2"/>
          </p:nvPr>
        </p:nvSpPr>
        <p:spPr>
          <a:solidFill>
            <a:schemeClr val="accent2">
              <a:lumMod val="20000"/>
              <a:lumOff val="80000"/>
            </a:schemeClr>
          </a:solidFill>
        </p:spPr>
        <p:txBody>
          <a:bodyPr/>
          <a:lstStyle/>
          <a:p>
            <a:pPr marL="139700" indent="0" algn="ctr">
              <a:buNone/>
            </a:pPr>
            <a:r>
              <a:rPr lang="en-US" b="1" dirty="0"/>
              <a:t>Areas of Development</a:t>
            </a:r>
          </a:p>
          <a:p>
            <a:r>
              <a:rPr lang="en-US" dirty="0"/>
              <a:t>Social</a:t>
            </a:r>
          </a:p>
          <a:p>
            <a:r>
              <a:rPr lang="en-US" dirty="0"/>
              <a:t>Emotional</a:t>
            </a:r>
          </a:p>
          <a:p>
            <a:r>
              <a:rPr lang="en-US" dirty="0"/>
              <a:t>Physical</a:t>
            </a:r>
          </a:p>
          <a:p>
            <a:r>
              <a:rPr lang="en-US" dirty="0"/>
              <a:t>Language</a:t>
            </a:r>
          </a:p>
          <a:p>
            <a:r>
              <a:rPr lang="en-US" dirty="0"/>
              <a:t>Cognitive</a:t>
            </a:r>
          </a:p>
        </p:txBody>
      </p:sp>
    </p:spTree>
    <p:extLst>
      <p:ext uri="{BB962C8B-B14F-4D97-AF65-F5344CB8AC3E}">
        <p14:creationId xmlns:p14="http://schemas.microsoft.com/office/powerpoint/2010/main" val="294018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7685F2-A284-2F54-F618-F989E6387819}"/>
              </a:ext>
            </a:extLst>
          </p:cNvPr>
          <p:cNvSpPr txBox="1"/>
          <p:nvPr/>
        </p:nvSpPr>
        <p:spPr>
          <a:xfrm>
            <a:off x="2286000" y="3558781"/>
            <a:ext cx="4572000" cy="523220"/>
          </a:xfrm>
          <a:prstGeom prst="rect">
            <a:avLst/>
          </a:prstGeom>
          <a:noFill/>
        </p:spPr>
        <p:txBody>
          <a:bodyPr wrap="square">
            <a:spAutoFit/>
          </a:bodyPr>
          <a:lstStyle/>
          <a:p>
            <a:r>
              <a:rPr lang="en-US" dirty="0">
                <a:hlinkClick r:id="rId2"/>
              </a:rPr>
              <a:t>https://www.in.gov/doe/students/indiana-academic-standards/early-learning/</a:t>
            </a:r>
            <a:r>
              <a:rPr lang="en-US" dirty="0"/>
              <a:t> </a:t>
            </a:r>
          </a:p>
        </p:txBody>
      </p:sp>
      <p:pic>
        <p:nvPicPr>
          <p:cNvPr id="7" name="Picture 6">
            <a:extLst>
              <a:ext uri="{FF2B5EF4-FFF2-40B4-BE49-F238E27FC236}">
                <a16:creationId xmlns:a16="http://schemas.microsoft.com/office/drawing/2014/main" id="{5AFF89F2-6C96-C7B9-0D04-9B0977C0AAE8}"/>
              </a:ext>
            </a:extLst>
          </p:cNvPr>
          <p:cNvPicPr>
            <a:picLocks noChangeAspect="1"/>
          </p:cNvPicPr>
          <p:nvPr/>
        </p:nvPicPr>
        <p:blipFill>
          <a:blip r:embed="rId3"/>
          <a:stretch>
            <a:fillRect/>
          </a:stretch>
        </p:blipFill>
        <p:spPr>
          <a:xfrm>
            <a:off x="1832263" y="138545"/>
            <a:ext cx="5479473" cy="3420236"/>
          </a:xfrm>
          <a:prstGeom prst="rect">
            <a:avLst/>
          </a:prstGeom>
        </p:spPr>
      </p:pic>
    </p:spTree>
    <p:extLst>
      <p:ext uri="{BB962C8B-B14F-4D97-AF65-F5344CB8AC3E}">
        <p14:creationId xmlns:p14="http://schemas.microsoft.com/office/powerpoint/2010/main" val="202666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9102-E9B1-A5BB-5DB2-9F0CC0B98FB9}"/>
              </a:ext>
            </a:extLst>
          </p:cNvPr>
          <p:cNvSpPr>
            <a:spLocks noGrp="1"/>
          </p:cNvSpPr>
          <p:nvPr>
            <p:ph type="title"/>
          </p:nvPr>
        </p:nvSpPr>
        <p:spPr>
          <a:solidFill>
            <a:schemeClr val="tx1">
              <a:lumMod val="50000"/>
              <a:lumOff val="50000"/>
            </a:schemeClr>
          </a:solidFill>
        </p:spPr>
        <p:txBody>
          <a:bodyPr/>
          <a:lstStyle/>
          <a:p>
            <a:pPr algn="ctr"/>
            <a:r>
              <a:rPr lang="en-US" sz="2800" dirty="0"/>
              <a:t>Checklist for Choosing/Developing a Curriculum</a:t>
            </a:r>
          </a:p>
        </p:txBody>
      </p:sp>
      <p:sp>
        <p:nvSpPr>
          <p:cNvPr id="3" name="Text Placeholder 2">
            <a:extLst>
              <a:ext uri="{FF2B5EF4-FFF2-40B4-BE49-F238E27FC236}">
                <a16:creationId xmlns:a16="http://schemas.microsoft.com/office/drawing/2014/main" id="{AC1FEAE8-A362-4ED2-E308-06EF7E2B8BE0}"/>
              </a:ext>
            </a:extLst>
          </p:cNvPr>
          <p:cNvSpPr>
            <a:spLocks noGrp="1"/>
          </p:cNvSpPr>
          <p:nvPr>
            <p:ph type="body" idx="1"/>
          </p:nvPr>
        </p:nvSpPr>
        <p:spPr>
          <a:xfrm>
            <a:off x="311700" y="1152475"/>
            <a:ext cx="8520600" cy="2983107"/>
          </a:xfrm>
          <a:solidFill>
            <a:schemeClr val="tx1">
              <a:lumMod val="10000"/>
              <a:lumOff val="90000"/>
            </a:schemeClr>
          </a:solidFill>
        </p:spPr>
        <p:txBody>
          <a:bodyPr/>
          <a:lstStyle/>
          <a:p>
            <a:pPr marL="76200" indent="0">
              <a:buNone/>
            </a:pPr>
            <a:r>
              <a:rPr lang="en-US" sz="1000" dirty="0"/>
              <a:t>1. How does the curriculum define the roles of the teacher and the child in the learning</a:t>
            </a:r>
          </a:p>
          <a:p>
            <a:pPr marL="76200" indent="0">
              <a:buNone/>
            </a:pPr>
            <a:r>
              <a:rPr lang="en-US" sz="1000" dirty="0"/>
              <a:t>process?</a:t>
            </a:r>
          </a:p>
          <a:p>
            <a:pPr marL="76200" indent="0">
              <a:buNone/>
            </a:pPr>
            <a:r>
              <a:rPr lang="en-US" sz="1000" dirty="0"/>
              <a:t>2. What domains of learning are addressed? Are they integrated or treated separately?</a:t>
            </a:r>
          </a:p>
          <a:p>
            <a:pPr marL="76200" indent="0">
              <a:buNone/>
            </a:pPr>
            <a:r>
              <a:rPr lang="en-US" sz="1000" dirty="0"/>
              <a:t>Will the curriculum lead to achievement of state early learning standards?</a:t>
            </a:r>
          </a:p>
          <a:p>
            <a:pPr marL="76200" indent="0">
              <a:buNone/>
            </a:pPr>
            <a:r>
              <a:rPr lang="en-US" sz="1000" dirty="0"/>
              <a:t>3. Does the curriculum provide guidance for differentiating teaching for students with</a:t>
            </a:r>
          </a:p>
          <a:p>
            <a:pPr marL="76200" indent="0">
              <a:buNone/>
            </a:pPr>
            <a:r>
              <a:rPr lang="en-US" sz="1000" dirty="0"/>
              <a:t>special behavior? Linguistic or learning needs?</a:t>
            </a:r>
          </a:p>
          <a:p>
            <a:pPr marL="76200" indent="0">
              <a:buNone/>
            </a:pPr>
            <a:r>
              <a:rPr lang="en-US" sz="1000" dirty="0"/>
              <a:t>4. Do the curriculum’s developers provide an assessment system that is consistent with</a:t>
            </a:r>
          </a:p>
          <a:p>
            <a:pPr marL="76200" indent="0">
              <a:buNone/>
            </a:pPr>
            <a:r>
              <a:rPr lang="en-US" sz="1000" dirty="0"/>
              <a:t>the teaching philosophy and learning content?</a:t>
            </a:r>
          </a:p>
          <a:p>
            <a:pPr marL="76200" indent="0">
              <a:buNone/>
            </a:pPr>
            <a:r>
              <a:rPr lang="en-US" sz="1000" dirty="0"/>
              <a:t>5. What research evidence exists to support the value or effectiveness of the curriculum?</a:t>
            </a:r>
          </a:p>
          <a:p>
            <a:pPr marL="76200" indent="0">
              <a:buNone/>
            </a:pPr>
            <a:r>
              <a:rPr lang="en-US" sz="1000" dirty="0"/>
              <a:t>6. Is the curriculum appropriate for all teachers, regardless of the qualifications? What</a:t>
            </a:r>
          </a:p>
          <a:p>
            <a:pPr marL="76200" indent="0">
              <a:buNone/>
            </a:pPr>
            <a:r>
              <a:rPr lang="en-US" sz="1000" dirty="0"/>
              <a:t>kind of professional development is provided?</a:t>
            </a:r>
          </a:p>
          <a:p>
            <a:pPr marL="76200" indent="0">
              <a:buNone/>
            </a:pPr>
            <a:r>
              <a:rPr lang="en-US" sz="1000" dirty="0"/>
              <a:t>7. Are specific materials required to implement the curriculum?</a:t>
            </a:r>
          </a:p>
          <a:p>
            <a:pPr marL="76200" indent="0">
              <a:buNone/>
            </a:pPr>
            <a:r>
              <a:rPr lang="en-US" sz="1000" dirty="0"/>
              <a:t>8. Does the curriculum model provide guidance for such services as parent involvement</a:t>
            </a:r>
          </a:p>
          <a:p>
            <a:pPr marL="76200" indent="0">
              <a:buNone/>
            </a:pPr>
            <a:r>
              <a:rPr lang="en-US" sz="1000" dirty="0"/>
              <a:t>and the transition to kindergarten?</a:t>
            </a:r>
          </a:p>
          <a:p>
            <a:pPr marL="76200" indent="0">
              <a:buNone/>
            </a:pPr>
            <a:endParaRPr lang="en-US" sz="1000" dirty="0"/>
          </a:p>
          <a:p>
            <a:pPr marL="76200" indent="0">
              <a:buNone/>
            </a:pPr>
            <a:r>
              <a:rPr lang="en-US" sz="800" b="1" dirty="0"/>
              <a:t>*See the complete document at: </a:t>
            </a:r>
            <a:r>
              <a:rPr lang="en-US" sz="800" b="1" dirty="0">
                <a:hlinkClick r:id="rId2"/>
              </a:rPr>
              <a:t>http://nieer.org/resources/policybriefs/12.pdf</a:t>
            </a:r>
            <a:r>
              <a:rPr lang="en-US" sz="800" b="1" dirty="0"/>
              <a:t> </a:t>
            </a:r>
          </a:p>
        </p:txBody>
      </p:sp>
      <p:pic>
        <p:nvPicPr>
          <p:cNvPr id="4" name="Picture 3">
            <a:extLst>
              <a:ext uri="{FF2B5EF4-FFF2-40B4-BE49-F238E27FC236}">
                <a16:creationId xmlns:a16="http://schemas.microsoft.com/office/drawing/2014/main" id="{983DC93F-6B7F-D4E7-B892-04A85A7314CC}"/>
              </a:ext>
            </a:extLst>
          </p:cNvPr>
          <p:cNvPicPr>
            <a:picLocks noChangeAspect="1"/>
          </p:cNvPicPr>
          <p:nvPr/>
        </p:nvPicPr>
        <p:blipFill>
          <a:blip r:embed="rId3"/>
          <a:stretch>
            <a:fillRect/>
          </a:stretch>
        </p:blipFill>
        <p:spPr>
          <a:xfrm>
            <a:off x="5805081" y="1438275"/>
            <a:ext cx="3027219" cy="2266950"/>
          </a:xfrm>
          <a:prstGeom prst="rect">
            <a:avLst/>
          </a:prstGeom>
        </p:spPr>
      </p:pic>
    </p:spTree>
    <p:extLst>
      <p:ext uri="{BB962C8B-B14F-4D97-AF65-F5344CB8AC3E}">
        <p14:creationId xmlns:p14="http://schemas.microsoft.com/office/powerpoint/2010/main" val="101689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71BB-45DD-4D52-44D2-259095753C73}"/>
              </a:ext>
            </a:extLst>
          </p:cNvPr>
          <p:cNvSpPr>
            <a:spLocks noGrp="1"/>
          </p:cNvSpPr>
          <p:nvPr>
            <p:ph type="title"/>
          </p:nvPr>
        </p:nvSpPr>
        <p:spPr/>
        <p:txBody>
          <a:bodyPr/>
          <a:lstStyle/>
          <a:p>
            <a:pPr algn="ctr"/>
            <a:r>
              <a:rPr lang="en-US" dirty="0"/>
              <a:t>What this means for you!</a:t>
            </a:r>
          </a:p>
        </p:txBody>
      </p:sp>
      <p:sp>
        <p:nvSpPr>
          <p:cNvPr id="3" name="Text Placeholder 2">
            <a:extLst>
              <a:ext uri="{FF2B5EF4-FFF2-40B4-BE49-F238E27FC236}">
                <a16:creationId xmlns:a16="http://schemas.microsoft.com/office/drawing/2014/main" id="{EEE97B00-2C3D-9213-B904-94240623794A}"/>
              </a:ext>
            </a:extLst>
          </p:cNvPr>
          <p:cNvSpPr>
            <a:spLocks noGrp="1"/>
          </p:cNvSpPr>
          <p:nvPr>
            <p:ph type="body" idx="1"/>
          </p:nvPr>
        </p:nvSpPr>
        <p:spPr/>
        <p:txBody>
          <a:bodyPr/>
          <a:lstStyle/>
          <a:p>
            <a:r>
              <a:rPr lang="en-US" dirty="0"/>
              <a:t>Purchased vs Creating Your Own</a:t>
            </a:r>
          </a:p>
          <a:p>
            <a:r>
              <a:rPr lang="en-US" dirty="0"/>
              <a:t>Materials and Trainings Available to Assist You</a:t>
            </a:r>
          </a:p>
          <a:p>
            <a:r>
              <a:rPr lang="en-US" dirty="0"/>
              <a:t>Ages and Stages/Milestone Charts</a:t>
            </a:r>
          </a:p>
          <a:p>
            <a:r>
              <a:rPr lang="en-US" dirty="0"/>
              <a:t>Be Intentional in Planning (Learning Objectives, Assessment, Teaching Strategies, Materials)</a:t>
            </a:r>
          </a:p>
          <a:p>
            <a:endParaRPr lang="en-US" dirty="0"/>
          </a:p>
          <a:p>
            <a:pPr marL="76200" indent="0" algn="ctr">
              <a:buNone/>
            </a:pPr>
            <a:r>
              <a:rPr lang="en-US" sz="3200" b="1" dirty="0"/>
              <a:t>Breathe! You GOT THIS!!!</a:t>
            </a:r>
          </a:p>
        </p:txBody>
      </p:sp>
    </p:spTree>
    <p:extLst>
      <p:ext uri="{BB962C8B-B14F-4D97-AF65-F5344CB8AC3E}">
        <p14:creationId xmlns:p14="http://schemas.microsoft.com/office/powerpoint/2010/main" val="3154619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68A44-DC2A-CC69-991F-1591E3045DF4}"/>
              </a:ext>
            </a:extLst>
          </p:cNvPr>
          <p:cNvPicPr>
            <a:picLocks noChangeAspect="1"/>
          </p:cNvPicPr>
          <p:nvPr/>
        </p:nvPicPr>
        <p:blipFill>
          <a:blip r:embed="rId2"/>
          <a:stretch>
            <a:fillRect/>
          </a:stretch>
        </p:blipFill>
        <p:spPr>
          <a:xfrm>
            <a:off x="2856722" y="90055"/>
            <a:ext cx="3430556" cy="4031672"/>
          </a:xfrm>
          <a:prstGeom prst="rect">
            <a:avLst/>
          </a:prstGeom>
        </p:spPr>
      </p:pic>
    </p:spTree>
    <p:extLst>
      <p:ext uri="{BB962C8B-B14F-4D97-AF65-F5344CB8AC3E}">
        <p14:creationId xmlns:p14="http://schemas.microsoft.com/office/powerpoint/2010/main" val="314561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EA62-F2D2-D8EE-1B68-0A9995400C18}"/>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2B5295BA-4240-62CE-F61F-28FFE5CC8DDF}"/>
              </a:ext>
            </a:extLst>
          </p:cNvPr>
          <p:cNvSpPr txBox="1">
            <a:spLocks noGrp="1"/>
          </p:cNvSpPr>
          <p:nvPr>
            <p:ph type="body" idx="1"/>
          </p:nvPr>
        </p:nvSpPr>
        <p:spPr>
          <a:xfrm>
            <a:off x="311150" y="1152525"/>
            <a:ext cx="8521700" cy="3416300"/>
          </a:xfrm>
          <a:prstGeom prst="rect">
            <a:avLst/>
          </a:prstGeom>
          <a:noFill/>
        </p:spPr>
        <p:txBody>
          <a:bodyPr wrap="square">
            <a:spAutoFit/>
          </a:bodyPr>
          <a:lstStyle/>
          <a:p>
            <a:r>
              <a:rPr lang="en-US" sz="800" dirty="0">
                <a:hlinkClick r:id="rId2"/>
              </a:rPr>
              <a:t>https://www.in.gov/fssa/carefinder/files/2016_INCKC-upd.pdf</a:t>
            </a:r>
            <a:r>
              <a:rPr lang="en-US" sz="800" dirty="0"/>
              <a:t> </a:t>
            </a:r>
          </a:p>
        </p:txBody>
      </p:sp>
      <p:pic>
        <p:nvPicPr>
          <p:cNvPr id="6" name="Picture 5">
            <a:extLst>
              <a:ext uri="{FF2B5EF4-FFF2-40B4-BE49-F238E27FC236}">
                <a16:creationId xmlns:a16="http://schemas.microsoft.com/office/drawing/2014/main" id="{7065EE56-4719-DD8A-C912-D4022269672A}"/>
              </a:ext>
            </a:extLst>
          </p:cNvPr>
          <p:cNvPicPr>
            <a:picLocks noChangeAspect="1"/>
          </p:cNvPicPr>
          <p:nvPr/>
        </p:nvPicPr>
        <p:blipFill>
          <a:blip r:embed="rId3"/>
          <a:stretch>
            <a:fillRect/>
          </a:stretch>
        </p:blipFill>
        <p:spPr>
          <a:xfrm>
            <a:off x="406144" y="1507428"/>
            <a:ext cx="1639966" cy="341406"/>
          </a:xfrm>
          <a:prstGeom prst="rect">
            <a:avLst/>
          </a:prstGeom>
        </p:spPr>
      </p:pic>
      <p:pic>
        <p:nvPicPr>
          <p:cNvPr id="7" name="Picture 6">
            <a:extLst>
              <a:ext uri="{FF2B5EF4-FFF2-40B4-BE49-F238E27FC236}">
                <a16:creationId xmlns:a16="http://schemas.microsoft.com/office/drawing/2014/main" id="{9635968A-3E69-E53E-50DD-73F09B65236D}"/>
              </a:ext>
            </a:extLst>
          </p:cNvPr>
          <p:cNvPicPr>
            <a:picLocks noChangeAspect="1"/>
          </p:cNvPicPr>
          <p:nvPr/>
        </p:nvPicPr>
        <p:blipFill>
          <a:blip r:embed="rId4"/>
          <a:stretch>
            <a:fillRect/>
          </a:stretch>
        </p:blipFill>
        <p:spPr>
          <a:xfrm>
            <a:off x="406144" y="1983634"/>
            <a:ext cx="4590686" cy="591363"/>
          </a:xfrm>
          <a:prstGeom prst="rect">
            <a:avLst/>
          </a:prstGeom>
        </p:spPr>
      </p:pic>
      <p:pic>
        <p:nvPicPr>
          <p:cNvPr id="9" name="Picture 8">
            <a:extLst>
              <a:ext uri="{FF2B5EF4-FFF2-40B4-BE49-F238E27FC236}">
                <a16:creationId xmlns:a16="http://schemas.microsoft.com/office/drawing/2014/main" id="{859318FC-A0C8-1C08-E3C5-D0D755814D57}"/>
              </a:ext>
            </a:extLst>
          </p:cNvPr>
          <p:cNvPicPr>
            <a:picLocks noChangeAspect="1"/>
          </p:cNvPicPr>
          <p:nvPr/>
        </p:nvPicPr>
        <p:blipFill>
          <a:blip r:embed="rId5"/>
          <a:stretch>
            <a:fillRect/>
          </a:stretch>
        </p:blipFill>
        <p:spPr>
          <a:xfrm>
            <a:off x="311150" y="2547018"/>
            <a:ext cx="2810500" cy="597460"/>
          </a:xfrm>
          <a:prstGeom prst="rect">
            <a:avLst/>
          </a:prstGeom>
        </p:spPr>
      </p:pic>
    </p:spTree>
    <p:extLst>
      <p:ext uri="{BB962C8B-B14F-4D97-AF65-F5344CB8AC3E}">
        <p14:creationId xmlns:p14="http://schemas.microsoft.com/office/powerpoint/2010/main" val="70912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9f39ddc1a6_0_17"/>
          <p:cNvSpPr txBox="1">
            <a:spLocks noGrp="1"/>
          </p:cNvSpPr>
          <p:nvPr>
            <p:ph type="body" idx="1"/>
          </p:nvPr>
        </p:nvSpPr>
        <p:spPr>
          <a:xfrm>
            <a:off x="5721927" y="2825475"/>
            <a:ext cx="3207327" cy="97067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US" dirty="0"/>
              <a:t>Angielena Williams M.S. ECS</a:t>
            </a:r>
          </a:p>
          <a:p>
            <a:pPr marL="0" lvl="0" indent="0" algn="ctr" rtl="0">
              <a:lnSpc>
                <a:spcPct val="115000"/>
              </a:lnSpc>
              <a:spcBef>
                <a:spcPts val="0"/>
              </a:spcBef>
              <a:spcAft>
                <a:spcPts val="0"/>
              </a:spcAft>
              <a:buSzPts val="1600"/>
              <a:buNone/>
            </a:pPr>
            <a:r>
              <a:rPr lang="en-US" dirty="0"/>
              <a:t>@AngielenaW</a:t>
            </a:r>
          </a:p>
          <a:p>
            <a:pPr marL="0" lvl="0" indent="0" algn="ctr" rtl="0">
              <a:lnSpc>
                <a:spcPct val="115000"/>
              </a:lnSpc>
              <a:spcBef>
                <a:spcPts val="0"/>
              </a:spcBef>
              <a:spcAft>
                <a:spcPts val="0"/>
              </a:spcAft>
              <a:buSzPts val="1600"/>
              <a:buNone/>
            </a:pPr>
            <a:r>
              <a:rPr lang="en-US" dirty="0"/>
              <a:t>Angielena.williams@fssa.in.gov</a:t>
            </a:r>
          </a:p>
          <a:p>
            <a:pPr marL="0" lvl="0" indent="0" algn="ctr" rtl="0">
              <a:lnSpc>
                <a:spcPct val="115000"/>
              </a:lnSpc>
              <a:spcBef>
                <a:spcPts val="0"/>
              </a:spcBef>
              <a:spcAft>
                <a:spcPts val="0"/>
              </a:spcAft>
              <a:buSzPts val="1600"/>
              <a:buNone/>
            </a:pPr>
            <a:endParaRPr dirty="0"/>
          </a:p>
        </p:txBody>
      </p:sp>
      <p:sp>
        <p:nvSpPr>
          <p:cNvPr id="76" name="Google Shape;76;g9f39ddc1a6_0_17"/>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A person with curly hair&#10;&#10;Description automatically generated with medium confidence">
            <a:extLst>
              <a:ext uri="{FF2B5EF4-FFF2-40B4-BE49-F238E27FC236}">
                <a16:creationId xmlns:a16="http://schemas.microsoft.com/office/drawing/2014/main" id="{6EDC605A-BCA5-BE7D-2A75-CB5A9BE2A92A}"/>
              </a:ext>
            </a:extLst>
          </p:cNvPr>
          <p:cNvPicPr>
            <a:picLocks noChangeAspect="1"/>
          </p:cNvPicPr>
          <p:nvPr/>
        </p:nvPicPr>
        <p:blipFill>
          <a:blip r:embed="rId3"/>
          <a:stretch>
            <a:fillRect/>
          </a:stretch>
        </p:blipFill>
        <p:spPr>
          <a:xfrm>
            <a:off x="6099554" y="366943"/>
            <a:ext cx="1935071" cy="19510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d9d7770ed6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Thank you for attending!</a:t>
            </a:r>
            <a:endParaRPr/>
          </a:p>
        </p:txBody>
      </p:sp>
      <p:sp>
        <p:nvSpPr>
          <p:cNvPr id="82" name="Google Shape;82;gd9d7770ed6_0_0"/>
          <p:cNvSpPr txBox="1">
            <a:spLocks noGrp="1"/>
          </p:cNvSpPr>
          <p:nvPr>
            <p:ph type="body" idx="1"/>
          </p:nvPr>
        </p:nvSpPr>
        <p:spPr>
          <a:xfrm>
            <a:off x="311700" y="1152475"/>
            <a:ext cx="8520600" cy="123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Please complete the short feedback survey on the screen.</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
              <a:t>Don’t forget to download your PGP Certificate from the webcast toolbar. </a:t>
            </a:r>
            <a:endParaRPr/>
          </a:p>
        </p:txBody>
      </p:sp>
      <p:pic>
        <p:nvPicPr>
          <p:cNvPr id="83" name="Google Shape;83;gd9d7770ed6_0_0"/>
          <p:cNvPicPr preferRelativeResize="0"/>
          <p:nvPr/>
        </p:nvPicPr>
        <p:blipFill rotWithShape="1">
          <a:blip r:embed="rId3">
            <a:alphaModFix/>
          </a:blip>
          <a:srcRect/>
          <a:stretch/>
        </p:blipFill>
        <p:spPr>
          <a:xfrm>
            <a:off x="3168925" y="3118950"/>
            <a:ext cx="3676650" cy="1000125"/>
          </a:xfrm>
          <a:prstGeom prst="rect">
            <a:avLst/>
          </a:prstGeom>
          <a:noFill/>
          <a:ln>
            <a:noFill/>
          </a:ln>
        </p:spPr>
      </p:pic>
      <p:sp>
        <p:nvSpPr>
          <p:cNvPr id="84" name="Google Shape;84;gd9d7770ed6_0_0"/>
          <p:cNvSpPr/>
          <p:nvPr/>
        </p:nvSpPr>
        <p:spPr>
          <a:xfrm>
            <a:off x="5928525" y="3195200"/>
            <a:ext cx="786900" cy="8325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sp>
        <p:nvSpPr>
          <p:cNvPr id="85" name="Google Shape;85;gd9d7770ed6_0_0"/>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b3e5da9f11_0_102"/>
          <p:cNvSpPr txBox="1">
            <a:spLocks noGrp="1"/>
          </p:cNvSpPr>
          <p:nvPr>
            <p:ph type="body" idx="1"/>
          </p:nvPr>
        </p:nvSpPr>
        <p:spPr>
          <a:xfrm>
            <a:off x="159300" y="96225"/>
            <a:ext cx="8778900" cy="453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Hello and welcome to our session, Comfort in Curriculum Choices for Early Childhood Home-based Providers. I am Angielena Williams, Senior Project Manager of Early Care and Learning, with the OECOSL. Thank you for joining me/us at Keep Indiana Learning.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Before we get started, a few quick notes about this ON24 platform.  You can resize, move, and minimize all the windows on the screen to best suit your learning style.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SzPts val="2400"/>
              <a:buNone/>
            </a:pPr>
            <a:r>
              <a:rPr lang="en" sz="1000">
                <a:solidFill>
                  <a:schemeClr val="dk1"/>
                </a:solidFill>
              </a:rPr>
              <a:t>The slides and resources mentioned in the session can be accessed in the Related Content box. If you do not see the Related Content box, you can click on the checklist icon from the toolbar. Feel free to pause the video as needed. </a:t>
            </a:r>
            <a:endParaRPr sz="1000">
              <a:solidFill>
                <a:schemeClr val="dk1"/>
              </a:solidFill>
            </a:endParaRPr>
          </a:p>
          <a:p>
            <a:pPr marL="0" lvl="0" indent="0" algn="l" rtl="0">
              <a:lnSpc>
                <a:spcPct val="115000"/>
              </a:lnSpc>
              <a:spcBef>
                <a:spcPts val="0"/>
              </a:spcBef>
              <a:spcAft>
                <a:spcPts val="0"/>
              </a:spcAft>
              <a:buSzPts val="2400"/>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You can ask questions throughout the session using the Q&amp;A tool from the toolbar. If this is an On Demand session, those questions will be sent to me via email and I will respond back to you at the email you used for registration.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SzPts val="2400"/>
              <a:buNone/>
            </a:pPr>
            <a:r>
              <a:rPr lang="en" sz="1000">
                <a:solidFill>
                  <a:schemeClr val="dk1"/>
                </a:solidFill>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a:solidFill>
                <a:schemeClr val="dk1"/>
              </a:solidFill>
            </a:endParaRPr>
          </a:p>
          <a:p>
            <a:pPr marL="0" lvl="0" indent="0" algn="l" rtl="0">
              <a:lnSpc>
                <a:spcPct val="115000"/>
              </a:lnSpc>
              <a:spcBef>
                <a:spcPts val="0"/>
              </a:spcBef>
              <a:spcAft>
                <a:spcPts val="0"/>
              </a:spcAft>
              <a:buSzPts val="2400"/>
              <a:buNone/>
            </a:pPr>
            <a:endParaRPr sz="1000">
              <a:solidFill>
                <a:schemeClr val="dk1"/>
              </a:solidFill>
            </a:endParaRPr>
          </a:p>
          <a:p>
            <a:pPr marL="0" lvl="0" indent="0" algn="l" rtl="0">
              <a:lnSpc>
                <a:spcPct val="115000"/>
              </a:lnSpc>
              <a:spcBef>
                <a:spcPts val="0"/>
              </a:spcBef>
              <a:spcAft>
                <a:spcPts val="0"/>
              </a:spcAft>
              <a:buSzPts val="2400"/>
              <a:buNone/>
            </a:pPr>
            <a:r>
              <a:rPr lang="en" sz="1000">
                <a:solidFill>
                  <a:schemeClr val="dk1"/>
                </a:solidFill>
              </a:rPr>
              <a:t>PGPS are available after you have watched 85% of this session. Click on the certificate icon in the toolbar to download your PGPs.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Let’s get started!</a:t>
            </a:r>
            <a:endParaRPr sz="1000">
              <a:solidFill>
                <a:schemeClr val="dk1"/>
              </a:solidFill>
            </a:endParaRPr>
          </a:p>
          <a:p>
            <a:pPr marL="0" lvl="0" indent="0" algn="l" rtl="0">
              <a:lnSpc>
                <a:spcPct val="115000"/>
              </a:lnSpc>
              <a:spcBef>
                <a:spcPts val="0"/>
              </a:spcBef>
              <a:spcAft>
                <a:spcPts val="0"/>
              </a:spcAft>
              <a:buSzPts val="2400"/>
              <a:buNone/>
            </a:pPr>
            <a:endParaRPr sz="1600"/>
          </a:p>
        </p:txBody>
      </p:sp>
      <p:sp>
        <p:nvSpPr>
          <p:cNvPr id="68" name="Google Shape;68;gb3e5da9f11_0_102"/>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761E5-7334-E91F-91AD-031C8C447C36}"/>
              </a:ext>
            </a:extLst>
          </p:cNvPr>
          <p:cNvSpPr>
            <a:spLocks noGrp="1"/>
          </p:cNvSpPr>
          <p:nvPr>
            <p:ph type="title" idx="2"/>
          </p:nvPr>
        </p:nvSpPr>
        <p:spPr>
          <a:xfrm>
            <a:off x="4572000" y="409079"/>
            <a:ext cx="4114800" cy="682500"/>
          </a:xfrm>
        </p:spPr>
        <p:txBody>
          <a:bodyPr/>
          <a:lstStyle/>
          <a:p>
            <a:pPr algn="ctr"/>
            <a:r>
              <a:rPr lang="en-US" dirty="0"/>
              <a:t>Objectives and Core Knowledge Competencies (CKC’s)</a:t>
            </a:r>
          </a:p>
        </p:txBody>
      </p:sp>
      <p:sp>
        <p:nvSpPr>
          <p:cNvPr id="9" name="Title 3">
            <a:extLst>
              <a:ext uri="{FF2B5EF4-FFF2-40B4-BE49-F238E27FC236}">
                <a16:creationId xmlns:a16="http://schemas.microsoft.com/office/drawing/2014/main" id="{485818A2-74B4-5F50-4CE3-52D0F399A71D}"/>
              </a:ext>
            </a:extLst>
          </p:cNvPr>
          <p:cNvSpPr txBox="1">
            <a:spLocks/>
          </p:cNvSpPr>
          <p:nvPr/>
        </p:nvSpPr>
        <p:spPr>
          <a:xfrm>
            <a:off x="4572000" y="1091577"/>
            <a:ext cx="4114800" cy="2780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Roboto"/>
              <a:buNone/>
              <a:defRPr sz="1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r>
              <a:rPr lang="en-US" sz="1200" b="0" dirty="0"/>
              <a:t>-Discuss what an early childhood home-based provider is</a:t>
            </a:r>
          </a:p>
          <a:p>
            <a:r>
              <a:rPr lang="en-US" sz="1200" b="0" dirty="0"/>
              <a:t>-Share the benefits of using a curriculum</a:t>
            </a:r>
          </a:p>
          <a:p>
            <a:r>
              <a:rPr lang="en-US" sz="1200" b="0" dirty="0"/>
              <a:t>-Identify a few curriculum models and learning theories</a:t>
            </a:r>
          </a:p>
          <a:p>
            <a:r>
              <a:rPr lang="en-US" sz="1200" b="0" dirty="0"/>
              <a:t>-Review a checklist for developing your own curriculum</a:t>
            </a:r>
          </a:p>
          <a:p>
            <a:endParaRPr lang="en-US" sz="1200" b="0" dirty="0"/>
          </a:p>
          <a:p>
            <a:pPr algn="ctr"/>
            <a:r>
              <a:rPr lang="en-US" sz="1200" dirty="0"/>
              <a:t>CKC’s</a:t>
            </a:r>
          </a:p>
          <a:p>
            <a:r>
              <a:rPr lang="en-US" sz="1200" b="0" dirty="0"/>
              <a:t>1.1-The theories and concepts of infant/child/youth growth and development</a:t>
            </a:r>
          </a:p>
          <a:p>
            <a:r>
              <a:rPr lang="en-US" sz="1200" b="0" dirty="0"/>
              <a:t>4.1-How to use knowledge of content, concepts, and learning trajectories to design the curriculum and learning environments</a:t>
            </a:r>
          </a:p>
          <a:p>
            <a:r>
              <a:rPr lang="en-US" sz="1200" b="0" dirty="0"/>
              <a:t>6.2-How to build enriched learning environments based on the latest research on child development and expected learning trajectories</a:t>
            </a:r>
          </a:p>
        </p:txBody>
      </p:sp>
      <p:sp>
        <p:nvSpPr>
          <p:cNvPr id="11" name="TextBox 10">
            <a:extLst>
              <a:ext uri="{FF2B5EF4-FFF2-40B4-BE49-F238E27FC236}">
                <a16:creationId xmlns:a16="http://schemas.microsoft.com/office/drawing/2014/main" id="{B5620C55-3691-B5C8-8612-5990D77F814E}"/>
              </a:ext>
            </a:extLst>
          </p:cNvPr>
          <p:cNvSpPr txBox="1"/>
          <p:nvPr/>
        </p:nvSpPr>
        <p:spPr>
          <a:xfrm>
            <a:off x="4572000" y="3731962"/>
            <a:ext cx="4572000" cy="215444"/>
          </a:xfrm>
          <a:prstGeom prst="rect">
            <a:avLst/>
          </a:prstGeom>
          <a:noFill/>
        </p:spPr>
        <p:txBody>
          <a:bodyPr wrap="square">
            <a:spAutoFit/>
          </a:bodyPr>
          <a:lstStyle/>
          <a:p>
            <a:r>
              <a:rPr lang="en-US" sz="800" dirty="0">
                <a:hlinkClick r:id="rId2"/>
              </a:rPr>
              <a:t>https://www.in.gov/fssa/carefinder/files/2016_INCKC-upd.pdf</a:t>
            </a:r>
            <a:r>
              <a:rPr lang="en-US" sz="800" dirty="0"/>
              <a:t> </a:t>
            </a:r>
          </a:p>
        </p:txBody>
      </p:sp>
    </p:spTree>
    <p:extLst>
      <p:ext uri="{BB962C8B-B14F-4D97-AF65-F5344CB8AC3E}">
        <p14:creationId xmlns:p14="http://schemas.microsoft.com/office/powerpoint/2010/main" val="37161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D654-E208-663D-7336-B1C881BA67C4}"/>
              </a:ext>
            </a:extLst>
          </p:cNvPr>
          <p:cNvSpPr>
            <a:spLocks noGrp="1"/>
          </p:cNvSpPr>
          <p:nvPr>
            <p:ph type="title"/>
          </p:nvPr>
        </p:nvSpPr>
        <p:spPr>
          <a:xfrm>
            <a:off x="265500" y="228599"/>
            <a:ext cx="4045200" cy="1475509"/>
          </a:xfrm>
        </p:spPr>
        <p:txBody>
          <a:bodyPr anchor="t"/>
          <a:lstStyle/>
          <a:p>
            <a:br>
              <a:rPr lang="en-US" sz="2800" dirty="0"/>
            </a:br>
            <a:r>
              <a:rPr lang="en-US" sz="2800" dirty="0"/>
              <a:t>Types of </a:t>
            </a:r>
            <a:br>
              <a:rPr lang="en-US" sz="2800" dirty="0"/>
            </a:br>
            <a:r>
              <a:rPr lang="en-US" sz="2800" dirty="0"/>
              <a:t>Child Care Programs</a:t>
            </a:r>
            <a:br>
              <a:rPr lang="en-US" sz="2800" dirty="0"/>
            </a:br>
            <a:endParaRPr lang="en-US" sz="2800" dirty="0"/>
          </a:p>
        </p:txBody>
      </p:sp>
      <p:sp>
        <p:nvSpPr>
          <p:cNvPr id="3" name="Subtitle 2">
            <a:extLst>
              <a:ext uri="{FF2B5EF4-FFF2-40B4-BE49-F238E27FC236}">
                <a16:creationId xmlns:a16="http://schemas.microsoft.com/office/drawing/2014/main" id="{42FC0245-DC3F-76BB-194D-15C90425EA4F}"/>
              </a:ext>
            </a:extLst>
          </p:cNvPr>
          <p:cNvSpPr>
            <a:spLocks noGrp="1"/>
          </p:cNvSpPr>
          <p:nvPr>
            <p:ph type="subTitle" idx="1"/>
          </p:nvPr>
        </p:nvSpPr>
        <p:spPr>
          <a:xfrm>
            <a:off x="265500" y="1787236"/>
            <a:ext cx="4045200" cy="2250939"/>
          </a:xfrm>
        </p:spPr>
        <p:txBody>
          <a:bodyPr/>
          <a:lstStyle/>
          <a:p>
            <a:pPr algn="l"/>
            <a:r>
              <a:rPr lang="en-US" dirty="0"/>
              <a:t>-Early Head Start/Head Start</a:t>
            </a:r>
          </a:p>
          <a:p>
            <a:pPr algn="l"/>
            <a:r>
              <a:rPr lang="en-US" dirty="0"/>
              <a:t>-Child Care Centers</a:t>
            </a:r>
          </a:p>
          <a:p>
            <a:pPr algn="l"/>
            <a:r>
              <a:rPr lang="en-US" dirty="0"/>
              <a:t>-Child Care Ministries</a:t>
            </a:r>
          </a:p>
          <a:p>
            <a:pPr algn="l"/>
            <a:r>
              <a:rPr lang="en-US" dirty="0"/>
              <a:t>-Family Child Care Homes</a:t>
            </a:r>
          </a:p>
          <a:p>
            <a:pPr algn="l"/>
            <a:r>
              <a:rPr lang="en-US" sz="800" b="1" i="1" dirty="0"/>
              <a:t>*This list is not all inclusive</a:t>
            </a:r>
          </a:p>
          <a:p>
            <a:pPr algn="l"/>
            <a:endParaRPr lang="en-US" dirty="0"/>
          </a:p>
        </p:txBody>
      </p:sp>
      <p:sp>
        <p:nvSpPr>
          <p:cNvPr id="4" name="Text Placeholder 3">
            <a:extLst>
              <a:ext uri="{FF2B5EF4-FFF2-40B4-BE49-F238E27FC236}">
                <a16:creationId xmlns:a16="http://schemas.microsoft.com/office/drawing/2014/main" id="{D5282D14-9D37-E4FE-4602-EAA1D0040AE4}"/>
              </a:ext>
            </a:extLst>
          </p:cNvPr>
          <p:cNvSpPr>
            <a:spLocks noGrp="1"/>
          </p:cNvSpPr>
          <p:nvPr>
            <p:ph type="body" idx="2"/>
          </p:nvPr>
        </p:nvSpPr>
        <p:spPr>
          <a:xfrm>
            <a:off x="4939500" y="0"/>
            <a:ext cx="3837000" cy="4419175"/>
          </a:xfrm>
        </p:spPr>
        <p:txBody>
          <a:bodyPr anchor="t"/>
          <a:lstStyle/>
          <a:p>
            <a:pPr marL="76200" indent="0" algn="ctr">
              <a:buNone/>
            </a:pPr>
            <a:r>
              <a:rPr lang="en-US" dirty="0"/>
              <a:t>Family Child Care Homes </a:t>
            </a:r>
            <a:r>
              <a:rPr lang="en-US" sz="1000" dirty="0"/>
              <a:t>A.K.A. Early Childhood Home-based Providers</a:t>
            </a:r>
          </a:p>
          <a:p>
            <a:pPr marL="76200" indent="0" algn="ctr">
              <a:buNone/>
            </a:pPr>
            <a:endParaRPr lang="en-US" sz="1000" dirty="0"/>
          </a:p>
          <a:p>
            <a:pPr>
              <a:buFont typeface="Wingdings" panose="05000000000000000000" pitchFamily="2" charset="2"/>
              <a:buChar char="q"/>
            </a:pPr>
            <a:r>
              <a:rPr lang="en-US" sz="2000" dirty="0"/>
              <a:t>Care takes place in the Caregiver’s home</a:t>
            </a:r>
          </a:p>
          <a:p>
            <a:pPr>
              <a:buFont typeface="Wingdings" panose="05000000000000000000" pitchFamily="2" charset="2"/>
              <a:buChar char="q"/>
            </a:pPr>
            <a:r>
              <a:rPr lang="en-US" sz="2000" dirty="0"/>
              <a:t>Must be licensed if caring for more than five (5) unrelated children</a:t>
            </a:r>
          </a:p>
          <a:p>
            <a:pPr>
              <a:buFont typeface="Wingdings" panose="05000000000000000000" pitchFamily="2" charset="2"/>
              <a:buChar char="q"/>
            </a:pPr>
            <a:r>
              <a:rPr lang="en-US" sz="2000" dirty="0"/>
              <a:t>Mostly multi-aged</a:t>
            </a:r>
          </a:p>
          <a:p>
            <a:pPr>
              <a:buFont typeface="Wingdings" panose="05000000000000000000" pitchFamily="2" charset="2"/>
              <a:buChar char="q"/>
            </a:pPr>
            <a:r>
              <a:rPr lang="en-US" sz="2000" dirty="0"/>
              <a:t>Class I or Class II</a:t>
            </a:r>
          </a:p>
        </p:txBody>
      </p:sp>
    </p:spTree>
    <p:extLst>
      <p:ext uri="{BB962C8B-B14F-4D97-AF65-F5344CB8AC3E}">
        <p14:creationId xmlns:p14="http://schemas.microsoft.com/office/powerpoint/2010/main" val="285014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133-60E4-B7DE-3F2E-25D13B27268B}"/>
              </a:ext>
            </a:extLst>
          </p:cNvPr>
          <p:cNvSpPr>
            <a:spLocks noGrp="1"/>
          </p:cNvSpPr>
          <p:nvPr>
            <p:ph type="title"/>
          </p:nvPr>
        </p:nvSpPr>
        <p:spPr>
          <a:solidFill>
            <a:schemeClr val="accent5">
              <a:lumMod val="20000"/>
              <a:lumOff val="80000"/>
            </a:schemeClr>
          </a:solidFill>
        </p:spPr>
        <p:txBody>
          <a:bodyPr/>
          <a:lstStyle/>
          <a:p>
            <a:r>
              <a:rPr lang="en-US" dirty="0"/>
              <a:t>What is Early Childhood Curriculum?</a:t>
            </a:r>
          </a:p>
        </p:txBody>
      </p:sp>
      <p:sp>
        <p:nvSpPr>
          <p:cNvPr id="3" name="Text Placeholder 2">
            <a:extLst>
              <a:ext uri="{FF2B5EF4-FFF2-40B4-BE49-F238E27FC236}">
                <a16:creationId xmlns:a16="http://schemas.microsoft.com/office/drawing/2014/main" id="{C3FFC3AB-169E-313C-2C59-0341B0B3F432}"/>
              </a:ext>
            </a:extLst>
          </p:cNvPr>
          <p:cNvSpPr>
            <a:spLocks noGrp="1"/>
          </p:cNvSpPr>
          <p:nvPr>
            <p:ph type="body" idx="1"/>
          </p:nvPr>
        </p:nvSpPr>
        <p:spPr/>
        <p:txBody>
          <a:bodyPr/>
          <a:lstStyle/>
          <a:p>
            <a:pPr marL="139700" indent="0">
              <a:buNone/>
            </a:pPr>
            <a:r>
              <a:rPr lang="en-US" sz="1100" i="1" dirty="0"/>
              <a:t>“Simply stated, curriculum it is what you want children to learn and what you plan to teach. Curriculum should be based on what is known about child development and learning for any given age range. Developmentally Appropriate Practice (DAP) means “teaching children where they are (developmentally), as individuals and as a group, and helping each child reach challenging but achievable goals …” (Copple &amp; Bredekamp, 2009) . Your curriculum guides you in determining these achievable goals; what knowledge, skills, and dispositions (attitudes) you want children to learn and develop. It is recommended that good curriculum be a written document that is used in planning experiences for children.”</a:t>
            </a:r>
          </a:p>
          <a:p>
            <a:pPr marL="139700" indent="0">
              <a:buNone/>
            </a:pPr>
            <a:r>
              <a:rPr lang="en-US" sz="800" i="1" dirty="0"/>
              <a:t>*see reference slide </a:t>
            </a:r>
          </a:p>
        </p:txBody>
      </p:sp>
      <p:pic>
        <p:nvPicPr>
          <p:cNvPr id="6" name="Picture 5" descr="A picture containing text, person, child, indoor&#10;&#10;Description automatically generated">
            <a:extLst>
              <a:ext uri="{FF2B5EF4-FFF2-40B4-BE49-F238E27FC236}">
                <a16:creationId xmlns:a16="http://schemas.microsoft.com/office/drawing/2014/main" id="{E85AA435-E1FB-BBA7-AE62-CB4B7A145E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09838" y="1152475"/>
            <a:ext cx="4311598" cy="2826300"/>
          </a:xfrm>
          <a:prstGeom prst="rect">
            <a:avLst/>
          </a:prstGeom>
        </p:spPr>
      </p:pic>
    </p:spTree>
    <p:extLst>
      <p:ext uri="{BB962C8B-B14F-4D97-AF65-F5344CB8AC3E}">
        <p14:creationId xmlns:p14="http://schemas.microsoft.com/office/powerpoint/2010/main" val="100020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06AA-DDC8-38EE-943D-3A5A4D8DCA99}"/>
              </a:ext>
            </a:extLst>
          </p:cNvPr>
          <p:cNvSpPr>
            <a:spLocks noGrp="1"/>
          </p:cNvSpPr>
          <p:nvPr>
            <p:ph type="title"/>
          </p:nvPr>
        </p:nvSpPr>
        <p:spPr>
          <a:solidFill>
            <a:schemeClr val="accent1">
              <a:lumMod val="20000"/>
              <a:lumOff val="80000"/>
            </a:schemeClr>
          </a:solidFill>
        </p:spPr>
        <p:txBody>
          <a:bodyPr/>
          <a:lstStyle/>
          <a:p>
            <a:r>
              <a:rPr lang="en-US" sz="3200" dirty="0"/>
              <a:t>Developmental Research and Curriculum</a:t>
            </a:r>
          </a:p>
        </p:txBody>
      </p:sp>
      <p:sp>
        <p:nvSpPr>
          <p:cNvPr id="3" name="Text Placeholder 2">
            <a:extLst>
              <a:ext uri="{FF2B5EF4-FFF2-40B4-BE49-F238E27FC236}">
                <a16:creationId xmlns:a16="http://schemas.microsoft.com/office/drawing/2014/main" id="{BA945D89-E8B2-8C6F-9FD1-9D69E30B8CFF}"/>
              </a:ext>
            </a:extLst>
          </p:cNvPr>
          <p:cNvSpPr>
            <a:spLocks noGrp="1"/>
          </p:cNvSpPr>
          <p:nvPr>
            <p:ph type="body" idx="1"/>
          </p:nvPr>
        </p:nvSpPr>
        <p:spPr>
          <a:xfrm>
            <a:off x="311700" y="1152475"/>
            <a:ext cx="8520600" cy="3038525"/>
          </a:xfrm>
        </p:spPr>
        <p:txBody>
          <a:bodyPr/>
          <a:lstStyle/>
          <a:p>
            <a:pPr marL="76200" indent="0" algn="ctr">
              <a:buNone/>
            </a:pPr>
            <a:r>
              <a:rPr lang="en-US" i="1" dirty="0"/>
              <a:t>Creating your teaching philosophy and developing your approach to learning should begin with knowing and understanding current developmental research:</a:t>
            </a:r>
          </a:p>
          <a:p>
            <a:pPr marL="76200" indent="0" algn="ctr">
              <a:buNone/>
            </a:pPr>
            <a:endParaRPr lang="en-US" i="1" dirty="0"/>
          </a:p>
          <a:p>
            <a:pPr marL="76200" indent="0">
              <a:buNone/>
            </a:pPr>
            <a:r>
              <a:rPr lang="en-US" sz="1400" dirty="0"/>
              <a:t>-How to design your learning environments</a:t>
            </a:r>
          </a:p>
          <a:p>
            <a:pPr marL="76200" indent="0">
              <a:buNone/>
            </a:pPr>
            <a:r>
              <a:rPr lang="en-US" sz="1400" dirty="0"/>
              <a:t>-How you will provide opportunities for engagement</a:t>
            </a:r>
          </a:p>
          <a:p>
            <a:pPr marL="76200" indent="0">
              <a:buNone/>
            </a:pPr>
            <a:r>
              <a:rPr lang="en-US" sz="1400" dirty="0"/>
              <a:t>-How you will promote adult and peer interactions</a:t>
            </a:r>
          </a:p>
          <a:p>
            <a:pPr marL="76200" indent="0">
              <a:buNone/>
            </a:pPr>
            <a:r>
              <a:rPr lang="en-US" sz="1400" dirty="0"/>
              <a:t>-How you will plan for learning</a:t>
            </a:r>
          </a:p>
        </p:txBody>
      </p:sp>
      <p:pic>
        <p:nvPicPr>
          <p:cNvPr id="5" name="Picture 4" descr="Diagram">
            <a:extLst>
              <a:ext uri="{FF2B5EF4-FFF2-40B4-BE49-F238E27FC236}">
                <a16:creationId xmlns:a16="http://schemas.microsoft.com/office/drawing/2014/main" id="{6AC04BD9-C47D-661E-9E5C-8EA3834DEB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94563" y="2571750"/>
            <a:ext cx="2916382" cy="1501486"/>
          </a:xfrm>
          <a:prstGeom prst="rect">
            <a:avLst/>
          </a:prstGeom>
        </p:spPr>
      </p:pic>
    </p:spTree>
    <p:extLst>
      <p:ext uri="{BB962C8B-B14F-4D97-AF65-F5344CB8AC3E}">
        <p14:creationId xmlns:p14="http://schemas.microsoft.com/office/powerpoint/2010/main" val="391814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d&#10;&#10;Description automatically generated">
            <a:extLst>
              <a:ext uri="{FF2B5EF4-FFF2-40B4-BE49-F238E27FC236}">
                <a16:creationId xmlns:a16="http://schemas.microsoft.com/office/drawing/2014/main" id="{559C22BA-8A1F-4693-721F-7251D707B4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909" y="76199"/>
            <a:ext cx="4745182" cy="4087091"/>
          </a:xfrm>
          <a:prstGeom prst="rect">
            <a:avLst/>
          </a:prstGeom>
        </p:spPr>
      </p:pic>
      <p:pic>
        <p:nvPicPr>
          <p:cNvPr id="7" name="Picture 6" descr="Calendar&#10;&#10;Description automatically generated">
            <a:extLst>
              <a:ext uri="{FF2B5EF4-FFF2-40B4-BE49-F238E27FC236}">
                <a16:creationId xmlns:a16="http://schemas.microsoft.com/office/drawing/2014/main" id="{9E652E32-FE6D-32E4-1B68-49FA23CFCE5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918364" y="374072"/>
            <a:ext cx="4121727" cy="3439391"/>
          </a:xfrm>
          <a:prstGeom prst="rect">
            <a:avLst/>
          </a:prstGeom>
        </p:spPr>
      </p:pic>
      <p:sp>
        <p:nvSpPr>
          <p:cNvPr id="8" name="TextBox 7">
            <a:extLst>
              <a:ext uri="{FF2B5EF4-FFF2-40B4-BE49-F238E27FC236}">
                <a16:creationId xmlns:a16="http://schemas.microsoft.com/office/drawing/2014/main" id="{45D82FC0-353E-B664-94E9-56E4CC3F6F31}"/>
              </a:ext>
            </a:extLst>
          </p:cNvPr>
          <p:cNvSpPr txBox="1"/>
          <p:nvPr/>
        </p:nvSpPr>
        <p:spPr>
          <a:xfrm>
            <a:off x="4918364" y="3813464"/>
            <a:ext cx="4121727" cy="230832"/>
          </a:xfrm>
          <a:prstGeom prst="rect">
            <a:avLst/>
          </a:prstGeom>
          <a:noFill/>
        </p:spPr>
        <p:txBody>
          <a:bodyPr wrap="square" rtlCol="0">
            <a:spAutoFit/>
          </a:bodyPr>
          <a:lstStyle/>
          <a:p>
            <a:r>
              <a:rPr lang="en-US" sz="900" dirty="0">
                <a:hlinkClick r:id="rId5" tooltip="https://www.thebluediamondgallery.com/wooden-tile/c/comfort.html"/>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52761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2B1E-D722-ADCF-46F3-249DA8A6ED09}"/>
              </a:ext>
            </a:extLst>
          </p:cNvPr>
          <p:cNvSpPr>
            <a:spLocks noGrp="1"/>
          </p:cNvSpPr>
          <p:nvPr>
            <p:ph type="title"/>
          </p:nvPr>
        </p:nvSpPr>
        <p:spPr>
          <a:solidFill>
            <a:schemeClr val="accent4">
              <a:lumMod val="20000"/>
              <a:lumOff val="80000"/>
            </a:schemeClr>
          </a:solidFill>
        </p:spPr>
        <p:txBody>
          <a:bodyPr/>
          <a:lstStyle/>
          <a:p>
            <a:pPr algn="ctr"/>
            <a:r>
              <a:rPr lang="en-US" dirty="0"/>
              <a:t>Where is curriculum delivered?</a:t>
            </a:r>
          </a:p>
        </p:txBody>
      </p:sp>
      <p:pic>
        <p:nvPicPr>
          <p:cNvPr id="5" name="Picture 4" descr="A picture containing grass, outdoor, building, grassy&#10;&#10;Description automatically generated">
            <a:extLst>
              <a:ext uri="{FF2B5EF4-FFF2-40B4-BE49-F238E27FC236}">
                <a16:creationId xmlns:a16="http://schemas.microsoft.com/office/drawing/2014/main" id="{B4195E62-B2CC-E2BE-F96C-8643ACCB96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7568" y="1087581"/>
            <a:ext cx="1834468" cy="1484170"/>
          </a:xfrm>
          <a:prstGeom prst="rect">
            <a:avLst/>
          </a:prstGeom>
        </p:spPr>
      </p:pic>
      <p:pic>
        <p:nvPicPr>
          <p:cNvPr id="7" name="Picture 6" descr="A room with tables and chairs&#10;&#10;Description automatically generated with low confidence">
            <a:extLst>
              <a:ext uri="{FF2B5EF4-FFF2-40B4-BE49-F238E27FC236}">
                <a16:creationId xmlns:a16="http://schemas.microsoft.com/office/drawing/2014/main" id="{1BE0DD54-11A8-D849-5478-A4F45D9549C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45688" y="1255873"/>
            <a:ext cx="2043545" cy="1267339"/>
          </a:xfrm>
          <a:prstGeom prst="rect">
            <a:avLst/>
          </a:prstGeom>
        </p:spPr>
      </p:pic>
      <p:pic>
        <p:nvPicPr>
          <p:cNvPr id="13" name="Picture 12" descr="A playground with a slide&#10;&#10;Description automatically generated with low confidence">
            <a:extLst>
              <a:ext uri="{FF2B5EF4-FFF2-40B4-BE49-F238E27FC236}">
                <a16:creationId xmlns:a16="http://schemas.microsoft.com/office/drawing/2014/main" id="{7F268DAB-26AC-9E75-D4C9-1E6D4E17ED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842886" y="1255873"/>
            <a:ext cx="2043546" cy="1300714"/>
          </a:xfrm>
          <a:prstGeom prst="rect">
            <a:avLst/>
          </a:prstGeom>
        </p:spPr>
      </p:pic>
      <p:sp>
        <p:nvSpPr>
          <p:cNvPr id="15" name="TextBox 14">
            <a:extLst>
              <a:ext uri="{FF2B5EF4-FFF2-40B4-BE49-F238E27FC236}">
                <a16:creationId xmlns:a16="http://schemas.microsoft.com/office/drawing/2014/main" id="{4A7EBD56-AA1C-3108-E380-59CF2E7DF904}"/>
              </a:ext>
            </a:extLst>
          </p:cNvPr>
          <p:cNvSpPr txBox="1"/>
          <p:nvPr/>
        </p:nvSpPr>
        <p:spPr>
          <a:xfrm>
            <a:off x="845127" y="3061855"/>
            <a:ext cx="7793182" cy="307777"/>
          </a:xfrm>
          <a:prstGeom prst="rect">
            <a:avLst/>
          </a:prstGeom>
          <a:noFill/>
        </p:spPr>
        <p:txBody>
          <a:bodyPr wrap="square" rtlCol="0">
            <a:spAutoFit/>
          </a:bodyPr>
          <a:lstStyle/>
          <a:p>
            <a:pPr algn="ctr"/>
            <a:r>
              <a:rPr lang="en-US" dirty="0"/>
              <a:t>Curriculum is delivered anywhere children are engaged in learning and developing!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44936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B0A1-5A9E-F245-FC16-B0F2D2C908CA}"/>
              </a:ext>
            </a:extLst>
          </p:cNvPr>
          <p:cNvSpPr>
            <a:spLocks noGrp="1"/>
          </p:cNvSpPr>
          <p:nvPr>
            <p:ph type="title"/>
          </p:nvPr>
        </p:nvSpPr>
        <p:spPr>
          <a:solidFill>
            <a:schemeClr val="accent1">
              <a:lumMod val="60000"/>
              <a:lumOff val="40000"/>
            </a:schemeClr>
          </a:solidFill>
        </p:spPr>
        <p:txBody>
          <a:bodyPr/>
          <a:lstStyle/>
          <a:p>
            <a:pPr algn="ctr"/>
            <a:r>
              <a:rPr lang="en-US" sz="3200" dirty="0"/>
              <a:t>Learning Theories and Curriculum Models</a:t>
            </a:r>
          </a:p>
        </p:txBody>
      </p:sp>
      <p:sp>
        <p:nvSpPr>
          <p:cNvPr id="3" name="Text Placeholder 2">
            <a:extLst>
              <a:ext uri="{FF2B5EF4-FFF2-40B4-BE49-F238E27FC236}">
                <a16:creationId xmlns:a16="http://schemas.microsoft.com/office/drawing/2014/main" id="{F72420DC-4A37-FAF7-5DD6-C252A2F9361A}"/>
              </a:ext>
            </a:extLst>
          </p:cNvPr>
          <p:cNvSpPr>
            <a:spLocks noGrp="1"/>
          </p:cNvSpPr>
          <p:nvPr>
            <p:ph type="body" idx="1"/>
          </p:nvPr>
        </p:nvSpPr>
        <p:spPr>
          <a:solidFill>
            <a:schemeClr val="accent1">
              <a:lumMod val="20000"/>
              <a:lumOff val="80000"/>
            </a:schemeClr>
          </a:solidFill>
        </p:spPr>
        <p:txBody>
          <a:bodyPr/>
          <a:lstStyle/>
          <a:p>
            <a:r>
              <a:rPr lang="en-US" dirty="0"/>
              <a:t>Cognitive Theory (Piaget)</a:t>
            </a:r>
          </a:p>
          <a:p>
            <a:r>
              <a:rPr lang="en-US" dirty="0"/>
              <a:t>Social Learning Theory (Bandura)</a:t>
            </a:r>
          </a:p>
          <a:p>
            <a:r>
              <a:rPr lang="en-US" dirty="0"/>
              <a:t>Sociocultural Theory (Vygotsky)</a:t>
            </a:r>
          </a:p>
          <a:p>
            <a:r>
              <a:rPr lang="en-US" dirty="0"/>
              <a:t>Ecological Systems Theory (Bronfenbrenner)</a:t>
            </a:r>
          </a:p>
          <a:p>
            <a:r>
              <a:rPr lang="en-US" dirty="0"/>
              <a:t>Attachment Theory (Ainsworth)</a:t>
            </a:r>
          </a:p>
          <a:p>
            <a:pPr marL="139700" indent="0">
              <a:buNone/>
            </a:pPr>
            <a:endParaRPr lang="en-US" dirty="0"/>
          </a:p>
          <a:p>
            <a:pPr marL="139700" indent="0">
              <a:buNone/>
            </a:pPr>
            <a:r>
              <a:rPr lang="en-US" sz="900" dirty="0"/>
              <a:t>*Simplypsychology.org </a:t>
            </a:r>
          </a:p>
        </p:txBody>
      </p:sp>
      <p:sp>
        <p:nvSpPr>
          <p:cNvPr id="4" name="Text Placeholder 3">
            <a:extLst>
              <a:ext uri="{FF2B5EF4-FFF2-40B4-BE49-F238E27FC236}">
                <a16:creationId xmlns:a16="http://schemas.microsoft.com/office/drawing/2014/main" id="{7D9DA628-2FF1-8B82-C553-50FD9E833FEF}"/>
              </a:ext>
            </a:extLst>
          </p:cNvPr>
          <p:cNvSpPr>
            <a:spLocks noGrp="1"/>
          </p:cNvSpPr>
          <p:nvPr>
            <p:ph type="body" idx="2"/>
          </p:nvPr>
        </p:nvSpPr>
        <p:spPr>
          <a:solidFill>
            <a:schemeClr val="accent1">
              <a:lumMod val="20000"/>
              <a:lumOff val="80000"/>
            </a:schemeClr>
          </a:solidFill>
        </p:spPr>
        <p:txBody>
          <a:bodyPr/>
          <a:lstStyle/>
          <a:p>
            <a:r>
              <a:rPr lang="en-US" dirty="0"/>
              <a:t>Reggio Emilia</a:t>
            </a:r>
          </a:p>
          <a:p>
            <a:r>
              <a:rPr lang="en-US" dirty="0"/>
              <a:t>Waldorf</a:t>
            </a:r>
          </a:p>
          <a:p>
            <a:r>
              <a:rPr lang="en-US" dirty="0" err="1"/>
              <a:t>Highscope</a:t>
            </a:r>
            <a:endParaRPr lang="en-US" dirty="0"/>
          </a:p>
          <a:p>
            <a:r>
              <a:rPr lang="en-US" dirty="0"/>
              <a:t>Project Based</a:t>
            </a:r>
          </a:p>
          <a:p>
            <a:r>
              <a:rPr lang="en-US" dirty="0"/>
              <a:t>Classical</a:t>
            </a:r>
          </a:p>
          <a:p>
            <a:r>
              <a:rPr lang="en-US" dirty="0" err="1"/>
              <a:t>Bankstreet</a:t>
            </a:r>
            <a:endParaRPr lang="en-US" dirty="0"/>
          </a:p>
        </p:txBody>
      </p:sp>
      <p:pic>
        <p:nvPicPr>
          <p:cNvPr id="6" name="Picture 5" descr="A person wearing glasses&#10;&#10;Description automatically generated with medium confidence">
            <a:extLst>
              <a:ext uri="{FF2B5EF4-FFF2-40B4-BE49-F238E27FC236}">
                <a16:creationId xmlns:a16="http://schemas.microsoft.com/office/drawing/2014/main" id="{D894AD79-F0F6-6040-6E89-40E1E6B953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176" y="3138054"/>
            <a:ext cx="1222169" cy="1084117"/>
          </a:xfrm>
          <a:prstGeom prst="rect">
            <a:avLst/>
          </a:prstGeom>
        </p:spPr>
      </p:pic>
      <p:pic>
        <p:nvPicPr>
          <p:cNvPr id="9" name="Picture 8" descr="A person wearing glasses&#10;&#10;Description automatically generated with medium confidence">
            <a:extLst>
              <a:ext uri="{FF2B5EF4-FFF2-40B4-BE49-F238E27FC236}">
                <a16:creationId xmlns:a16="http://schemas.microsoft.com/office/drawing/2014/main" id="{DBF82564-9028-754E-3177-0EACFEA863F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51078" y="3138054"/>
            <a:ext cx="1361050" cy="1084117"/>
          </a:xfrm>
          <a:prstGeom prst="rect">
            <a:avLst/>
          </a:prstGeom>
        </p:spPr>
      </p:pic>
      <p:pic>
        <p:nvPicPr>
          <p:cNvPr id="12" name="Picture 11" descr="A picture containing person, person, clothing, wall&#10;&#10;Description automatically generated">
            <a:extLst>
              <a:ext uri="{FF2B5EF4-FFF2-40B4-BE49-F238E27FC236}">
                <a16:creationId xmlns:a16="http://schemas.microsoft.com/office/drawing/2014/main" id="{2AB1F4C0-C429-B950-6833-EE2CFB6E150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719479" y="3138054"/>
            <a:ext cx="1361050" cy="1084117"/>
          </a:xfrm>
          <a:prstGeom prst="rect">
            <a:avLst/>
          </a:prstGeom>
        </p:spPr>
      </p:pic>
      <p:pic>
        <p:nvPicPr>
          <p:cNvPr id="15" name="Picture 14" descr="A picture containing person, person, wearing, old&#10;&#10;Description automatically generated">
            <a:extLst>
              <a:ext uri="{FF2B5EF4-FFF2-40B4-BE49-F238E27FC236}">
                <a16:creationId xmlns:a16="http://schemas.microsoft.com/office/drawing/2014/main" id="{E841914B-1D3E-EB5F-E774-F7B0E7D2386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287880" y="3138054"/>
            <a:ext cx="1506682" cy="1067401"/>
          </a:xfrm>
          <a:prstGeom prst="rect">
            <a:avLst/>
          </a:prstGeom>
        </p:spPr>
      </p:pic>
      <p:pic>
        <p:nvPicPr>
          <p:cNvPr id="20" name="Picture 19">
            <a:extLst>
              <a:ext uri="{FF2B5EF4-FFF2-40B4-BE49-F238E27FC236}">
                <a16:creationId xmlns:a16="http://schemas.microsoft.com/office/drawing/2014/main" id="{DE6022F2-9F47-9FEF-B018-E4E32EF17AEC}"/>
              </a:ext>
            </a:extLst>
          </p:cNvPr>
          <p:cNvPicPr>
            <a:picLocks noChangeAspect="1"/>
          </p:cNvPicPr>
          <p:nvPr/>
        </p:nvPicPr>
        <p:blipFill>
          <a:blip r:embed="rId10"/>
          <a:stretch>
            <a:fillRect/>
          </a:stretch>
        </p:blipFill>
        <p:spPr>
          <a:xfrm>
            <a:off x="7001913" y="3138054"/>
            <a:ext cx="1904732" cy="1067401"/>
          </a:xfrm>
          <a:prstGeom prst="rect">
            <a:avLst/>
          </a:prstGeom>
        </p:spPr>
      </p:pic>
    </p:spTree>
    <p:extLst>
      <p:ext uri="{BB962C8B-B14F-4D97-AF65-F5344CB8AC3E}">
        <p14:creationId xmlns:p14="http://schemas.microsoft.com/office/powerpoint/2010/main" val="2938189745"/>
      </p:ext>
    </p:extLst>
  </p:cSld>
  <p:clrMapOvr>
    <a:masterClrMapping/>
  </p:clrMapOvr>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1140</Words>
  <Application>Microsoft Office PowerPoint</Application>
  <PresentationFormat>On-screen Show (16:9)</PresentationFormat>
  <Paragraphs>116</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Wingdings</vt:lpstr>
      <vt:lpstr>Roboto</vt:lpstr>
      <vt:lpstr>Arial</vt:lpstr>
      <vt:lpstr>Simple Light</vt:lpstr>
      <vt:lpstr>PowerPoint Presentation</vt:lpstr>
      <vt:lpstr>PowerPoint Presentation</vt:lpstr>
      <vt:lpstr>Objectives and Core Knowledge Competencies (CKC’s)</vt:lpstr>
      <vt:lpstr> Types of  Child Care Programs </vt:lpstr>
      <vt:lpstr>What is Early Childhood Curriculum?</vt:lpstr>
      <vt:lpstr>Developmental Research and Curriculum</vt:lpstr>
      <vt:lpstr>PowerPoint Presentation</vt:lpstr>
      <vt:lpstr>Where is curriculum delivered?</vt:lpstr>
      <vt:lpstr>Learning Theories and Curriculum Models</vt:lpstr>
      <vt:lpstr>Curriculum Components</vt:lpstr>
      <vt:lpstr>PowerPoint Presentation</vt:lpstr>
      <vt:lpstr>Checklist for Choosing/Developing a Curriculum</vt:lpstr>
      <vt:lpstr>What this means for you!</vt:lpstr>
      <vt:lpstr>PowerPoint Presentation</vt:lpstr>
      <vt:lpstr>References</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Martie Hoofer</cp:lastModifiedBy>
  <cp:revision>14</cp:revision>
  <dcterms:modified xsi:type="dcterms:W3CDTF">2022-09-21T12:21:59Z</dcterms:modified>
</cp:coreProperties>
</file>